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42.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21.xml" ContentType="application/vnd.openxmlformats-officedocument.presentationml.slide+xml"/>
  <Override PartName="/ppt/notesSlides/notesSlide29.xml" ContentType="application/vnd.openxmlformats-officedocument.presentationml.notesSlide+xml"/>
  <Override PartName="/ppt/slideLayouts/slideLayout13.xml" ContentType="application/vnd.openxmlformats-officedocument.presentationml.slideLayout+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s/slide44.xml" ContentType="application/vnd.openxmlformats-officedocument.presentationml.slide+xml"/>
  <Override PartName="/ppt/slides/slide6.xml" ContentType="application/vnd.openxmlformats-officedocument.presentationml.slide+xml"/>
  <Override PartName="/docProps/custom.xml" ContentType="application/vnd.openxmlformats-officedocument.custom-properties+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slideLayouts/slideLayout6.xml" ContentType="application/vnd.openxmlformats-officedocument.presentationml.slideLayout+xml"/>
  <Override PartName="/ppt/presProps.xml" ContentType="application/vnd.openxmlformats-officedocument.presentationml.presProps+xml"/>
  <Override PartName="/ppt/slides/slide38.xml" ContentType="application/vnd.openxmlformats-officedocument.presentationml.slide+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howSpecialPlsOnTitleSld="0">
  <p:sldMasterIdLst>
    <p:sldMasterId id="2147483648" r:id="rId1"/>
  </p:sldMasterIdLst>
  <p:notesMasterIdLst>
    <p:notesMasterId r:id="rId4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Lst>
  <p:sldSz cx="12192000" cy="6858000"/>
  <p:notesSz cx="6858000" cy="1857375"/>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95" d="100"/>
          <a:sy n="95" d="100"/>
        </p:scale>
        <p:origin x="144" y="-114"/>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notesMaster" Target="notesMasters/notesMaster1.xml"/><Relationship Id="rId50" Type="http://schemas.openxmlformats.org/officeDocument/2006/relationships/presProps" Target="presProps.xml" /><Relationship Id="rId51" Type="http://schemas.openxmlformats.org/officeDocument/2006/relationships/tableStyles" Target="tableStyles.xml" /><Relationship Id="rId52"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497948-54D2-43F8-9A63-A99FE3051738}" type="datetimeFigureOut">
              <a:rPr lang="en-US"/>
              <a:t>12/3/2021</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EEBDA0E2-FEBD-4B65-8F16-724CF984F377}"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B3C874E-56BC-D5C8-1952-B43F07DD9064}"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1324AE6-CF7E-B1B4-592A-9025E9B5F041}"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E621EC4-50FB-26CE-35D9-53D671D2A6FB}"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76BFAA6-0147-250B-D40C-14ED313AC80C}"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D48B9C-FADD-EF29-A327-F59B151A97A9}"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52FD7C8-EE5F-4B7C-32A7-6BEFEC7F68EB}"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16</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EFF1460-EE41-934B-F46C-B1E80B56F0D8}"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38F713D-D987-6775-BE13-C5C2FC828D01}"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E1766B8-0889-CE71-8BF5-66EC79290D29}"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16AB601-0C7A-E80E-E580-A3132542E6D4}"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2</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FA783BD-EFB3-84E4-05CB-8BB47E4626BE}"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3495492-27CC-17D0-71E8-E5D5D9780673}"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9785928-5B7C-868D-0CC9-50CEC1EA0CB1}"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33BD693-CBDF-06E6-6221-BA9523100659}"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5B49177-6B8C-E63E-AAAD-6965D077ECC6}"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6B67E0A-A484-3D6D-6B29-2F9596B799A1}"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98AC433-0BD0-EFEE-B8B3-EB688AB714D7}"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7943A7F-0A2B-3DDF-0340-5CB58B3257C0}"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E7FB9F3-A07B-F9F0-2F42-96459AEB1B52}"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3358D20-3220-7EB5-5944-AC094C5D9709}"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D7DC5BB-AAF3-717F-9355-95B6094EB2FF}"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B8718BC-3707-4461-286B-312675230166}"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16137DB-5AC0-0149-AA47-0025B6B70DC7}"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75F76A2-538B-9379-E82B-54634B68ADA8}"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DAB8B7E-529E-50B5-F4A7-7D28EEF2D41C}"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4718615-0D05-B948-46CB-1CFAE43F7D6D}"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D91793-6AE0-6AEE-33D8-846FCEFA431C}"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5698C17-488E-D24A-7FA7-51C5B12B42DD}"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FF39B65-6CC0-0829-6794-0C0CC4C83ABD}"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15D662-D964-F56D-FB2C-FE0F8743A859}"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333CC9B-118A-9222-9DB5-A52837317528}"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98941AC-50EC-253E-92F4-CC43036D3FB7}"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E807BF8-9216-072E-4728-82C22EF6B6B6}"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A9B276-B933-0949-4925-0DF340450B05}"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C475234-6F7E-509A-51F6-0C06A1B0AB08}"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F2DE78D-B0EF-DAD9-7937-359C03DADD34}"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18E225A-AA71-A962-833E-4C9AF1E25E73}"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B33FBFD-124D-1A6D-F20C-8FFC6F0E24B1}"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073841C-98BC-8186-9101-C0F294D27E6F}"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6</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CB51FD4-C6D2-7A0D-C118-99CD0D6A255D}"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D88CFD4-0270-E513-AA73-84497B0F84B3}"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301A148-0BEA-299C-AB46-456CF3DEAAF3}"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Slide">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1825625"/>
            <a:ext cx="10515600" cy="43513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a:prstGeom prst="rect">
            <a:avLst/>
          </a:prstGeo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0" userDrawn="1">
  <p:cSld name="1_Blank">
    <p:spTree>
      <p:nvGrpSpPr>
        <p:cNvPr id="1" name=""/>
        <p:cNvGrpSpPr/>
        <p:nvPr/>
      </p:nvGrpSpPr>
      <p:grpSpPr bwMode="auto">
        <a:xfrm>
          <a:off x="0" y="0"/>
          <a:ext cx="0" cy="0"/>
          <a:chOff x="0" y="0"/>
          <a:chExt cx="0" cy="0"/>
        </a:xfrm>
      </p:grpSpPr>
      <p:sp>
        <p:nvSpPr>
          <p:cNvPr id="9" name="Title 1"/>
          <p:cNvSpPr>
            <a:spLocks noGrp="1"/>
          </p:cNvSpPr>
          <p:nvPr>
            <p:ph type="ctrTitle"/>
          </p:nvPr>
        </p:nvSpPr>
        <p:spPr bwMode="auto">
          <a:xfrm>
            <a:off x="1524000" y="1122363"/>
            <a:ext cx="9144000" cy="2387600"/>
          </a:xfrm>
          <a:prstGeom prst="rect">
            <a:avLst/>
          </a:prstGeom>
        </p:spPr>
        <p:txBody>
          <a:bodyPr anchor="b">
            <a:normAutofit/>
          </a:bodyPr>
          <a:lstStyle>
            <a:lvl1pPr algn="ctr">
              <a:defRPr sz="4800">
                <a:solidFill>
                  <a:srgbClr val="005493"/>
                </a:solidFill>
                <a:latin typeface="IBM Plex Mono SemiBold"/>
                <a:ea typeface="IBM Plex Mono SemiBold"/>
                <a:cs typeface="IBM Plex Mono SemiBold"/>
              </a:defRPr>
            </a:lvl1pPr>
          </a:lstStyle>
          <a:p>
            <a:pPr>
              <a:defRPr/>
            </a:pPr>
            <a:r>
              <a:rPr lang="en-US"/>
              <a:t>Click to edit Master title style</a:t>
            </a:r>
            <a:endParaRPr/>
          </a:p>
        </p:txBody>
      </p:sp>
      <p:sp>
        <p:nvSpPr>
          <p:cNvPr id="2" name="Footer Placeholder 1"/>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1_Vertical Title and Text">
    <p:spTree>
      <p:nvGrpSpPr>
        <p:cNvPr id="1" name=""/>
        <p:cNvGrpSpPr/>
        <p:nvPr/>
      </p:nvGrpSpPr>
      <p:grpSpPr bwMode="auto">
        <a:xfrm>
          <a:off x="0" y="0"/>
          <a:ext cx="0" cy="0"/>
          <a:chOff x="0" y="0"/>
          <a:chExt cx="0" cy="0"/>
        </a:xfrm>
      </p:grpSpPr>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Footer Placeholder 3"/>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idx="1"/>
          </p:nvPr>
        </p:nvSpPr>
        <p:spPr bwMode="auto">
          <a:xfrm>
            <a:off x="838200" y="1825625"/>
            <a:ext cx="10515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a:prstGeom prst="rect">
            <a:avLst/>
          </a:prstGeom>
        </p:spPr>
        <p:txBody>
          <a:bodyPr anchor="b"/>
          <a:lstStyle>
            <a:lvl1pPr>
              <a:defRPr sz="6000"/>
            </a:lvl1pPr>
          </a:lstStyle>
          <a:p>
            <a:pPr>
              <a:defRPr/>
            </a:pPr>
            <a:r>
              <a:rPr lang="en-US"/>
              <a:t>Click to edit Master title style</a:t>
            </a:r>
            <a:endParaRPr/>
          </a:p>
        </p:txBody>
      </p:sp>
      <p:sp>
        <p:nvSpPr>
          <p:cNvPr id="3" name="Text Placeholder 2"/>
          <p:cNvSpPr>
            <a:spLocks noGrp="1"/>
          </p:cNvSpPr>
          <p:nvPr>
            <p:ph type="body" idx="1"/>
          </p:nvPr>
        </p:nvSpPr>
        <p:spPr bwMode="auto">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a:prstGeom prst="rect">
            <a:avLst/>
          </a:prstGeo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8" name="Footer Placeholder 7"/>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Date Placeholder 2"/>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4" name="Footer Placeholder 3"/>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3" name="Footer Placeholder 2"/>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Content Placeholder 2"/>
          <p:cNvSpPr>
            <a:spLocks noGrp="1"/>
          </p:cNvSpPr>
          <p:nvPr>
            <p:ph idx="1"/>
          </p:nvPr>
        </p:nvSpPr>
        <p:spPr bwMode="auto">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Picture Placeholder 2"/>
          <p:cNvSpPr>
            <a:spLocks noGrp="1"/>
          </p:cNvSpPr>
          <p:nvPr>
            <p:ph type="pic" idx="1"/>
          </p:nvPr>
        </p:nvSpPr>
        <p:spPr bwMode="auto">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12/3/2021</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Ref idx="1001">
        <a:schemeClr val="bg1"/>
      </p:bgRef>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4"/>
          </p:nvPr>
        </p:nvSpPr>
        <p:spPr bwMode="auto">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a:defRPr>
            </a:lvl1pPr>
          </a:lstStyle>
          <a:p>
            <a:pPr>
              <a:defRPr/>
            </a:pPr>
            <a:fld id="{A190C97C-0095-2443-AC12-FA4CBA4ACD4D}"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github.com/KietUwU/Data-Science---Coursera-Capstone/blob/main/EDA with Visualization Lab.ipynb" TargetMode="External"/><Relationship Id="rId5" Type="http://schemas.openxmlformats.org/officeDocument/2006/relationships/image" Target="../media/image7.png"/><Relationship Id="rId6"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github.com/KietUwU/Data-Science---Coursera-Capstone/blob/main/Hands-on Lab%3A Complete the EDA with SQL.ipynb"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hyperlink" Target="https://github.com/KietUwU/Data-Science---Coursera-Capstone/blob/main/Hands-on Lab%3A Interactive Visual Analytics with Folium lab.ipynb"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s://github.com/KietUwU/Data-Science---Coursera-Capstone/blob/main/spacex_dash_app.py" TargetMode="External"/><Relationship Id="rId5" Type="http://schemas.openxmlformats.org/officeDocument/2006/relationships/image" Target="../media/image1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github.com/KietUwU/Data-Science---Coursera-Capstone/blob/main/Hands-on Lab%3A Complete the Machine Learning Prediction lab.ipynb"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7.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2.jp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github.com/KietUwU/Data-Science---Coursera-Capstone/blob/main/Hands-on Lab: Complete the Data Collection API Lab.ipynb" TargetMode="External"/><Relationship Id="rId5"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github.com/KietUwU/Data-Science---Coursera-Capstone/blob/main/Hands-on Lab%3A Data Wrangling.ipynb" TargetMode="External"/><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TextBox 5"/>
          <p:cNvSpPr txBox="1"/>
          <p:nvPr/>
        </p:nvSpPr>
        <p:spPr bwMode="auto">
          <a:xfrm>
            <a:off x="889819" y="4891898"/>
            <a:ext cx="2515320" cy="640440"/>
          </a:xfrm>
          <a:prstGeom prst="rect">
            <a:avLst/>
          </a:prstGeom>
          <a:noFill/>
        </p:spPr>
        <p:txBody>
          <a:bodyPr wrap="square" lIns="91440" tIns="45720" rIns="91440" bIns="45720" rtlCol="0" anchor="t">
            <a:spAutoFit/>
          </a:bodyPr>
          <a:lstStyle/>
          <a:p>
            <a:pPr>
              <a:defRPr/>
            </a:pPr>
            <a:r>
              <a:rPr lang="en-US" sz="1800" b="0" i="0" u="none" strike="noStrike" cap="none" spc="0">
                <a:solidFill>
                  <a:schemeClr val="bg2"/>
                </a:solidFill>
                <a:latin typeface="Abadi"/>
                <a:ea typeface="SF Pro"/>
                <a:cs typeface="SF Pro"/>
              </a:rPr>
              <a:t>Phan Anh Kiet</a:t>
            </a:r>
            <a:endParaRPr sz="1800"/>
          </a:p>
          <a:p>
            <a:pPr>
              <a:defRPr/>
            </a:pPr>
            <a:r>
              <a:rPr lang="en-US" sz="1800" b="0" i="0" u="none" strike="noStrike" cap="none" spc="0">
                <a:solidFill>
                  <a:schemeClr val="bg2"/>
                </a:solidFill>
                <a:latin typeface="Abadi"/>
                <a:ea typeface="SF Pro"/>
                <a:cs typeface="SF Pro"/>
              </a:rPr>
              <a:t>Dec 10th, 2023</a:t>
            </a:r>
            <a:endParaRPr/>
          </a:p>
        </p:txBody>
      </p:sp>
      <p:pic>
        <p:nvPicPr>
          <p:cNvPr id="2" name="Picture 2" descr="IBM Skills Network Logo - Horizontal-noai copy.png"/>
          <p:cNvPicPr>
            <a:picLocks noChangeAspect="1"/>
          </p:cNvPicPr>
          <p:nvPr/>
        </p:nvPicPr>
        <p:blipFill>
          <a:blip r:embed="rId4"/>
          <a:stretch/>
        </p:blipFill>
        <p:spPr bwMode="auto">
          <a:xfrm>
            <a:off x="889820" y="676828"/>
            <a:ext cx="2104103" cy="62918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a:xfrm>
            <a:off x="8714772" y="6433577"/>
            <a:ext cx="2743200" cy="401638"/>
          </a:xfrm>
        </p:spPr>
        <p:txBody>
          <a:bodyPr/>
          <a:lstStyle/>
          <a:p>
            <a:pPr>
              <a:defRPr/>
            </a:pPr>
            <a:fld id="{5075537C-CA84-1446-933C-8E9D027F9201}" type="slidenum">
              <a:rPr lang="en-US"/>
              <a:t>11</a:t>
            </a:fld>
            <a:endParaRPr lang="en-US"/>
          </a:p>
        </p:txBody>
      </p:sp>
      <p:sp>
        <p:nvSpPr>
          <p:cNvPr id="5" name="Content Placeholder 4"/>
          <p:cNvSpPr>
            <a:spLocks noGrp="1"/>
          </p:cNvSpPr>
          <p:nvPr>
            <p:ph idx="4294967295"/>
          </p:nvPr>
        </p:nvSpPr>
        <p:spPr bwMode="auto">
          <a:xfrm>
            <a:off x="770010" y="1495703"/>
            <a:ext cx="4987333" cy="4931508"/>
          </a:xfrm>
          <a:prstGeom prst="rect">
            <a:avLst/>
          </a:prstGeom>
        </p:spPr>
        <p:txBody>
          <a:bodyPr lIns="91440" tIns="45720" rIns="91440" bIns="45720" anchor="t"/>
          <a:lstStyle/>
          <a:p>
            <a:pPr>
              <a:lnSpc>
                <a:spcPct val="100000"/>
              </a:lnSpc>
              <a:spcBef>
                <a:spcPts val="1400"/>
              </a:spcBef>
              <a:defRPr/>
            </a:pPr>
            <a:r>
              <a:rPr lang="en-US" sz="1600" b="0" i="0" u="none" strike="noStrike" cap="none" spc="0">
                <a:solidFill>
                  <a:schemeClr val="tx1"/>
                </a:solidFill>
                <a:latin typeface="Abadi"/>
                <a:ea typeface="Abadi"/>
                <a:cs typeface="Abadi"/>
              </a:rPr>
              <a:t>Visualize the relationship between Flight Number and Launch Site, Payload and Launch Site, Success Rate of each Orbit Type, Flight Number and Orbit Type, the Launch Success yearly trend</a:t>
            </a:r>
            <a:r>
              <a:rPr lang="en-US" sz="1600" b="0" i="0" u="none" strike="noStrike" cap="none" spc="0">
                <a:solidFill>
                  <a:schemeClr val="tx1"/>
                </a:solidFill>
                <a:latin typeface="Abadi"/>
                <a:ea typeface="Abadi"/>
                <a:cs typeface="Abadi"/>
              </a:rPr>
              <a:t>.</a:t>
            </a:r>
            <a:endParaRPr sz="1600">
              <a:solidFill>
                <a:schemeClr val="accent3">
                  <a:lumMod val="25000"/>
                </a:schemeClr>
              </a:solidFill>
              <a:latin typeface="Abadi"/>
            </a:endParaRPr>
          </a:p>
          <a:p>
            <a:pPr>
              <a:lnSpc>
                <a:spcPct val="100000"/>
              </a:lnSpc>
              <a:spcBef>
                <a:spcPts val="1399"/>
              </a:spcBef>
              <a:defRPr/>
            </a:pPr>
            <a:r>
              <a:rPr lang="en-US" sz="1600" b="0" i="0" u="none" strike="noStrike" cap="none" spc="0">
                <a:solidFill>
                  <a:schemeClr val="accent3">
                    <a:lumMod val="25000"/>
                  </a:schemeClr>
                </a:solidFill>
                <a:latin typeface="Abadi"/>
                <a:ea typeface="Abadi"/>
                <a:cs typeface="Abadi"/>
              </a:rPr>
              <a:t>These graphs help us visualize the factors that affect the success rate of a launch and to which extent.</a:t>
            </a:r>
            <a:endParaRPr lang="en-US" sz="2200">
              <a:solidFill>
                <a:schemeClr val="accent3">
                  <a:lumMod val="25000"/>
                </a:schemeClr>
              </a:solidFill>
              <a:latin typeface="Abadi"/>
            </a:endParaRPr>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Data Visualization</a:t>
            </a:r>
            <a:endParaRPr/>
          </a:p>
        </p:txBody>
      </p:sp>
      <p:sp>
        <p:nvSpPr>
          <p:cNvPr id="6" name="Content Placeholder 4"/>
          <p:cNvSpPr txBox="1"/>
          <p:nvPr/>
        </p:nvSpPr>
        <p:spPr bwMode="auto">
          <a:xfrm>
            <a:off x="6096000" y="1495703"/>
            <a:ext cx="5189611" cy="4931508"/>
          </a:xfrm>
          <a:prstGeom prst="rect">
            <a:avLst/>
          </a:prstGeom>
        </p:spPr>
        <p:txBody>
          <a:bodyPr lIns="91440" tIns="45720" rIns="91440" bIns="45720" anchor="t"/>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The link to the notebook: </a:t>
            </a:r>
            <a:r>
              <a:rPr lang="en-US" sz="2200" b="0" i="0" u="sng" strike="noStrike" cap="none" spc="0">
                <a:solidFill>
                  <a:srgbClr val="1C7DDB"/>
                </a:solidFill>
                <a:latin typeface="Abadi"/>
                <a:ea typeface="Abadi"/>
                <a:cs typeface="Abadi"/>
                <a:hlinkClick r:id="rId4" tooltip="https://github.com/KietUwU/Data-Science---Coursera-Capstone/blob/main/EDA with Visualization Lab.ipynb"/>
              </a:rPr>
              <a:t>Data Visualisation Notebook</a:t>
            </a:r>
            <a:endParaRPr lang="en-US"/>
          </a:p>
        </p:txBody>
      </p:sp>
      <p:pic>
        <p:nvPicPr>
          <p:cNvPr id="1365262205" name=""/>
          <p:cNvPicPr>
            <a:picLocks noChangeAspect="1"/>
          </p:cNvPicPr>
          <p:nvPr/>
        </p:nvPicPr>
        <p:blipFill>
          <a:blip r:embed="rId5"/>
          <a:stretch/>
        </p:blipFill>
        <p:spPr bwMode="auto">
          <a:xfrm flipH="0" flipV="0">
            <a:off x="1209304" y="3571302"/>
            <a:ext cx="3961034" cy="3197461"/>
          </a:xfrm>
          <a:prstGeom prst="rect">
            <a:avLst/>
          </a:prstGeom>
        </p:spPr>
      </p:pic>
      <p:pic>
        <p:nvPicPr>
          <p:cNvPr id="210928085" name=""/>
          <p:cNvPicPr>
            <a:picLocks noChangeAspect="1"/>
          </p:cNvPicPr>
          <p:nvPr/>
        </p:nvPicPr>
        <p:blipFill>
          <a:blip r:embed="rId6"/>
          <a:stretch/>
        </p:blipFill>
        <p:spPr bwMode="auto">
          <a:xfrm flipH="0" flipV="0">
            <a:off x="6892067" y="860024"/>
            <a:ext cx="4393543" cy="354659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12</a:t>
            </a:fld>
            <a:endParaRPr lang="en-US"/>
          </a:p>
        </p:txBody>
      </p:sp>
      <p:sp>
        <p:nvSpPr>
          <p:cNvPr id="5" name="Content Placeholder 4"/>
          <p:cNvSpPr>
            <a:spLocks noGrp="1"/>
          </p:cNvSpPr>
          <p:nvPr>
            <p:ph idx="4294967295"/>
          </p:nvPr>
        </p:nvSpPr>
        <p:spPr bwMode="auto">
          <a:xfrm flipH="0" flipV="0">
            <a:off x="770009" y="1396720"/>
            <a:ext cx="9745588" cy="5249386"/>
          </a:xfrm>
          <a:prstGeom prst="rect">
            <a:avLst/>
          </a:prstGeom>
        </p:spPr>
        <p:txBody>
          <a:bodyPr lIns="91440" tIns="45720" rIns="91440" bIns="45720" anchor="t"/>
          <a:lstStyle/>
          <a:p>
            <a:pPr>
              <a:lnSpc>
                <a:spcPct val="100000"/>
              </a:lnSpc>
              <a:spcBef>
                <a:spcPts val="1400"/>
              </a:spcBef>
              <a:defRPr/>
            </a:pPr>
            <a:r>
              <a:rPr lang="en-US" sz="2000" b="0" i="0" u="none" strike="noStrike" cap="none" spc="0">
                <a:solidFill>
                  <a:schemeClr val="accent3">
                    <a:lumMod val="25000"/>
                  </a:schemeClr>
                </a:solidFill>
                <a:latin typeface="Abadi"/>
                <a:ea typeface="Abadi"/>
                <a:cs typeface="Abadi"/>
              </a:rPr>
              <a:t>There are 10 SQL query statements, their purpose is to highlight features and trends in the dataset</a:t>
            </a:r>
            <a:r>
              <a:rPr lang="en-US" sz="2000">
                <a:solidFill>
                  <a:schemeClr val="accent3">
                    <a:lumMod val="25000"/>
                  </a:schemeClr>
                </a:solidFill>
                <a:latin typeface="Abadi"/>
              </a:rPr>
              <a:t>:</a:t>
            </a:r>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Display the names of the unique launch sites in the space mission</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Display the total payload mass carried by boosters launched by NASA (CRS)</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Display average payload mass carried by booster version F9 v1.1</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List the date when the first successful landing outcome in ground pad was achieved.</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List the names of the boosters which have success in drone ship and have payload mass greater than 4000 but less than 6000</a:t>
            </a:r>
            <a:endParaRPr sz="1700" b="0" i="0" u="none" strike="noStrike" cap="none" spc="0">
              <a:solidFill>
                <a:schemeClr val="bg2">
                  <a:lumMod val="50000"/>
                </a:schemeClr>
              </a:solidFill>
              <a:latin typeface="Abadi"/>
              <a:cs typeface="Abadi"/>
            </a:endParaRPr>
          </a:p>
          <a:p>
            <a:pPr marL="685800" marR="0" indent="-228600" algn="l">
              <a:lnSpc>
                <a:spcPct val="100000"/>
              </a:lnSpc>
              <a:spcBef>
                <a:spcPts val="1399"/>
              </a:spcBef>
              <a:spcAft>
                <a:spcPts val="0"/>
              </a:spcAft>
              <a:buFontTx/>
              <a:buChar char="-"/>
              <a:defRPr/>
            </a:pPr>
            <a:r>
              <a:rPr lang="en-US" sz="1700" b="0" i="0" u="none" strike="noStrike" cap="none" spc="0">
                <a:solidFill>
                  <a:schemeClr val="bg2">
                    <a:lumMod val="50000"/>
                  </a:schemeClr>
                </a:solidFill>
                <a:latin typeface="Abadi"/>
                <a:ea typeface="Abadi"/>
                <a:cs typeface="Abadi"/>
              </a:rPr>
              <a:t>List the total number of successful and failure mission outcomes</a:t>
            </a:r>
            <a:endParaRPr sz="1700" b="0" i="0" u="none" strike="noStrike" cap="none" spc="0">
              <a:solidFill>
                <a:schemeClr val="bg2">
                  <a:lumMod val="50000"/>
                </a:schemeClr>
              </a:solidFill>
              <a:latin typeface="Abadi"/>
              <a:cs typeface="Abadi"/>
            </a:endParaRPr>
          </a:p>
          <a:p>
            <a:pPr lvl="1">
              <a:lnSpc>
                <a:spcPct val="100000"/>
              </a:lnSpc>
              <a:spcBef>
                <a:spcPts val="1399"/>
              </a:spcBef>
              <a:buFontTx/>
              <a:buChar char="-"/>
              <a:defRPr/>
            </a:pPr>
            <a:r>
              <a:rPr lang="en-US" sz="1700" b="0" i="0" u="none" strike="noStrike" cap="none" spc="0">
                <a:solidFill>
                  <a:schemeClr val="bg2">
                    <a:lumMod val="50000"/>
                  </a:schemeClr>
                </a:solidFill>
                <a:latin typeface="Abadi"/>
                <a:ea typeface="Abadi"/>
                <a:cs typeface="Abadi"/>
              </a:rPr>
              <a:t>List the names of the booster versions which have carried the maximum payload mass.</a:t>
            </a:r>
            <a:endParaRPr lang="en-US" sz="2200">
              <a:solidFill>
                <a:schemeClr val="accent3">
                  <a:lumMod val="25000"/>
                </a:schemeClr>
              </a:solidFill>
              <a:latin typeface="Abadi"/>
            </a:endParaRPr>
          </a:p>
          <a:p>
            <a:pPr>
              <a:lnSpc>
                <a:spcPct val="100000"/>
              </a:lnSpc>
              <a:spcBef>
                <a:spcPts val="1400"/>
              </a:spcBef>
              <a:defRPr/>
            </a:pPr>
            <a:r>
              <a:rPr lang="en-US" sz="2000">
                <a:solidFill>
                  <a:schemeClr val="accent3">
                    <a:lumMod val="25000"/>
                  </a:schemeClr>
                </a:solidFill>
                <a:latin typeface="Abadi"/>
              </a:rPr>
              <a:t>The link to the notebook: </a:t>
            </a:r>
            <a:r>
              <a:rPr lang="en-US" sz="2000" b="0" i="0" u="sng" strike="noStrike" cap="none" spc="0">
                <a:solidFill>
                  <a:srgbClr val="0070C0"/>
                </a:solidFill>
                <a:latin typeface="Abadi"/>
                <a:ea typeface="Abadi"/>
                <a:cs typeface="Abadi"/>
                <a:hlinkClick r:id="rId4" tooltip="https://github.com/KietUwU/Data-Science---Coursera-Capstone/blob/main/Hands-on Lab%3A Complete the EDA with SQL.ipynb"/>
              </a:rPr>
              <a:t>SQL Notebook</a:t>
            </a:r>
            <a:endParaRPr>
              <a:solidFill>
                <a:srgbClr val="0070C0"/>
              </a:solidFill>
            </a:endParaRPr>
          </a:p>
          <a:p>
            <a:pPr marL="0" indent="0">
              <a:lnSpc>
                <a:spcPct val="100000"/>
              </a:lnSpc>
              <a:spcBef>
                <a:spcPts val="1400"/>
              </a:spcBef>
              <a:buNone/>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defRPr/>
            </a:pPr>
            <a:endParaRPr lang="en-US"/>
          </a:p>
          <a:p>
            <a:pPr>
              <a:defRPr/>
            </a:pPr>
            <a:endParaRPr lang="en-US"/>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SQL</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13</a:t>
            </a:fld>
            <a:endParaRPr lang="en-US"/>
          </a:p>
        </p:txBody>
      </p:sp>
      <p:sp>
        <p:nvSpPr>
          <p:cNvPr id="5" name="Content Placeholder 4"/>
          <p:cNvSpPr>
            <a:spLocks noGrp="1"/>
          </p:cNvSpPr>
          <p:nvPr>
            <p:ph idx="4294967295"/>
          </p:nvPr>
        </p:nvSpPr>
        <p:spPr bwMode="auto">
          <a:xfrm flipH="0" flipV="0">
            <a:off x="838198" y="1507252"/>
            <a:ext cx="4600319" cy="4719138"/>
          </a:xfrm>
          <a:prstGeom prst="rect">
            <a:avLst/>
          </a:prstGeom>
        </p:spPr>
        <p:txBody>
          <a:bodyPr vertOverflow="overflow" horzOverflow="overflow" vert="horz" wrap="square" lIns="91440" tIns="45720" rIns="91440" bIns="45720" numCol="1" spcCol="0" rtlCol="0" fromWordArt="0" anchor="t" anchorCtr="0" forceAA="0" upright="0" compatLnSpc="0">
            <a:normAutofit fontScale="65000" lnSpcReduction="7000"/>
          </a:bodyPr>
          <a:lstStyle/>
          <a:p>
            <a:pPr>
              <a:lnSpc>
                <a:spcPct val="100000"/>
              </a:lnSpc>
              <a:spcBef>
                <a:spcPts val="1400"/>
              </a:spcBef>
              <a:defRPr/>
            </a:pPr>
            <a:r>
              <a:rPr lang="en-US" sz="2200">
                <a:solidFill>
                  <a:schemeClr val="accent3">
                    <a:lumMod val="25000"/>
                  </a:schemeClr>
                </a:solidFill>
                <a:latin typeface="Abadi"/>
              </a:rPr>
              <a:t>Mark all launch sites, and add map objects such as markers, circles, lines to mark the success or failure of launches for each site on the Folium map.</a:t>
            </a:r>
            <a:endParaRPr/>
          </a:p>
          <a:p>
            <a:pPr>
              <a:lnSpc>
                <a:spcPct val="100000"/>
              </a:lnSpc>
              <a:spcBef>
                <a:spcPts val="1400"/>
              </a:spcBef>
              <a:defRPr/>
            </a:pPr>
            <a:r>
              <a:rPr lang="en-US" sz="2200">
                <a:solidFill>
                  <a:schemeClr val="accent3">
                    <a:lumMod val="25000"/>
                  </a:schemeClr>
                </a:solidFill>
                <a:latin typeface="Abadi"/>
              </a:rPr>
              <a:t>Assign the feature launch outcomes (failure or success) to class 0 and 1.</a:t>
            </a:r>
            <a:endParaRPr/>
          </a:p>
          <a:p>
            <a:pPr>
              <a:lnSpc>
                <a:spcPct val="100000"/>
              </a:lnSpc>
              <a:spcBef>
                <a:spcPts val="1400"/>
              </a:spcBef>
              <a:defRPr/>
            </a:pPr>
            <a:r>
              <a:rPr lang="en-US" sz="2200">
                <a:solidFill>
                  <a:schemeClr val="accent3">
                    <a:lumMod val="25000"/>
                  </a:schemeClr>
                </a:solidFill>
                <a:latin typeface="Abadi"/>
              </a:rPr>
              <a:t>Using the color-labeled marker clusters, identify which launch sites have higher success rate. </a:t>
            </a:r>
            <a:endParaRPr/>
          </a:p>
          <a:p>
            <a:pPr>
              <a:lnSpc>
                <a:spcPct val="100000"/>
              </a:lnSpc>
              <a:spcBef>
                <a:spcPts val="1400"/>
              </a:spcBef>
              <a:defRPr/>
            </a:pPr>
            <a:r>
              <a:rPr lang="en-US" sz="2200">
                <a:solidFill>
                  <a:schemeClr val="accent3">
                    <a:lumMod val="25000"/>
                  </a:schemeClr>
                </a:solidFill>
                <a:latin typeface="Abadi"/>
              </a:rPr>
              <a:t>We calculated the distances between a launch site to its proximity. We answered some question for instance:</a:t>
            </a:r>
            <a:endParaRPr/>
          </a:p>
          <a:p>
            <a:pPr lvl="1">
              <a:lnSpc>
                <a:spcPct val="100000"/>
              </a:lnSpc>
              <a:spcBef>
                <a:spcPts val="1400"/>
              </a:spcBef>
              <a:buFontTx/>
              <a:buChar char="-"/>
              <a:defRPr/>
            </a:pPr>
            <a:r>
              <a:rPr lang="en-US" sz="1800">
                <a:solidFill>
                  <a:schemeClr val="bg2">
                    <a:lumMod val="50000"/>
                  </a:schemeClr>
                </a:solidFill>
                <a:latin typeface="Abadi"/>
              </a:rPr>
              <a:t>Are launch sites near railways, highways and coastlines.</a:t>
            </a:r>
            <a:endParaRPr/>
          </a:p>
          <a:p>
            <a:pPr lvl="1">
              <a:lnSpc>
                <a:spcPct val="100000"/>
              </a:lnSpc>
              <a:spcBef>
                <a:spcPts val="1400"/>
              </a:spcBef>
              <a:buFontTx/>
              <a:buChar char="-"/>
              <a:defRPr/>
            </a:pPr>
            <a:r>
              <a:rPr lang="en-US" sz="1800">
                <a:solidFill>
                  <a:schemeClr val="bg2">
                    <a:lumMod val="50000"/>
                  </a:schemeClr>
                </a:solidFill>
                <a:latin typeface="Abadi"/>
              </a:rPr>
              <a:t>Do launch sites keep certain distance away from cities.</a:t>
            </a:r>
            <a:endParaRPr/>
          </a:p>
          <a:p>
            <a:pPr>
              <a:defRPr/>
            </a:pPr>
            <a:endParaRPr lang="en-US"/>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an Interactive Map with Folium</a:t>
            </a:r>
            <a:endParaRPr lang="en-US">
              <a:solidFill>
                <a:srgbClr val="0B49CB"/>
              </a:solidFill>
            </a:endParaRPr>
          </a:p>
        </p:txBody>
      </p:sp>
      <p:pic>
        <p:nvPicPr>
          <p:cNvPr id="1296400399" name=""/>
          <p:cNvPicPr>
            <a:picLocks noChangeAspect="1"/>
          </p:cNvPicPr>
          <p:nvPr/>
        </p:nvPicPr>
        <p:blipFill>
          <a:blip r:embed="rId4"/>
          <a:stretch/>
        </p:blipFill>
        <p:spPr bwMode="auto">
          <a:xfrm flipH="0" flipV="0">
            <a:off x="5334286" y="1507252"/>
            <a:ext cx="6760971" cy="3145347"/>
          </a:xfrm>
          <a:prstGeom prst="rect">
            <a:avLst/>
          </a:prstGeom>
        </p:spPr>
      </p:pic>
      <p:sp>
        <p:nvSpPr>
          <p:cNvPr id="1044697039" name=""/>
          <p:cNvSpPr txBox="1"/>
          <p:nvPr/>
        </p:nvSpPr>
        <p:spPr bwMode="auto">
          <a:xfrm flipH="0" flipV="0">
            <a:off x="5835519" y="4727295"/>
            <a:ext cx="5758504" cy="305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lvl="1" algn="ctr">
              <a:lnSpc>
                <a:spcPct val="100000"/>
              </a:lnSpc>
              <a:spcBef>
                <a:spcPts val="1399"/>
              </a:spcBef>
              <a:defRPr/>
            </a:pPr>
            <a:r>
              <a:rPr lang="en-US" sz="1400" i="1">
                <a:solidFill>
                  <a:srgbClr val="FF0000"/>
                </a:solidFill>
                <a:latin typeface="Abadi"/>
              </a:rPr>
              <a:t>Distance from a Launch Site to the Coast</a:t>
            </a:r>
            <a:endParaRPr sz="1400" i="1">
              <a:solidFill>
                <a:srgbClr val="FF0000"/>
              </a:solidFill>
            </a:endParaRPr>
          </a:p>
        </p:txBody>
      </p:sp>
      <p:sp>
        <p:nvSpPr>
          <p:cNvPr id="2124924715" name="Content Placeholder 4"/>
          <p:cNvSpPr txBox="1"/>
          <p:nvPr/>
        </p:nvSpPr>
        <p:spPr bwMode="auto">
          <a:xfrm>
            <a:off x="838198" y="5324198"/>
            <a:ext cx="5189610" cy="4931507"/>
          </a:xfrm>
          <a:prstGeom prst="rect">
            <a:avLst/>
          </a:prstGeom>
        </p:spPr>
        <p:txBody>
          <a:bodyPr lIns="91440" tIns="45720" rIns="91440" bIns="45720" anchor="t"/>
          <a:lstStyle>
            <a:lvl1pPr marL="228600" indent="-228600" algn="l" defTabSz="914400">
              <a:lnSpc>
                <a:spcPct val="90000"/>
              </a:lnSpc>
              <a:spcBef>
                <a:spcPts val="999"/>
              </a:spcBef>
              <a:buFont typeface="Arial"/>
              <a:buChar char="•"/>
              <a:defRPr sz="2800">
                <a:solidFill>
                  <a:schemeClr val="tx1"/>
                </a:solidFill>
                <a:latin typeface="+mn-lt"/>
                <a:ea typeface="+mn-ea"/>
                <a:cs typeface="+mn-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lnSpc>
                <a:spcPct val="100000"/>
              </a:lnSpc>
              <a:spcBef>
                <a:spcPts val="1399"/>
              </a:spcBef>
              <a:defRPr/>
            </a:pPr>
            <a:r>
              <a:rPr lang="en-US" sz="1400">
                <a:solidFill>
                  <a:schemeClr val="accent3">
                    <a:lumMod val="25000"/>
                  </a:schemeClr>
                </a:solidFill>
                <a:latin typeface="Abadi"/>
              </a:rPr>
              <a:t>The link to the notebook: </a:t>
            </a:r>
            <a:r>
              <a:rPr lang="en-US" sz="1400" b="0" i="0" u="sng" strike="noStrike" cap="none" spc="0">
                <a:solidFill>
                  <a:srgbClr val="1C7DDB"/>
                </a:solidFill>
                <a:latin typeface="Abadi"/>
                <a:ea typeface="Abadi"/>
                <a:cs typeface="Abadi"/>
                <a:hlinkClick r:id="rId5" tooltip="https://github.com/KietUwU/Data-Science---Coursera-Capstone/blob/main/Hands-on Lab%3A Interactive Visual Analytics with Folium lab.ipynb"/>
              </a:rPr>
              <a:t>Interactive Map Notebook</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14</a:t>
            </a:fld>
            <a:endParaRPr lang="en-US"/>
          </a:p>
        </p:txBody>
      </p:sp>
      <p:sp>
        <p:nvSpPr>
          <p:cNvPr id="5" name="Content Placeholder 4"/>
          <p:cNvSpPr>
            <a:spLocks noGrp="1"/>
          </p:cNvSpPr>
          <p:nvPr>
            <p:ph idx="4294967295"/>
          </p:nvPr>
        </p:nvSpPr>
        <p:spPr bwMode="auto">
          <a:xfrm flipH="0" flipV="0">
            <a:off x="1031266" y="1396108"/>
            <a:ext cx="4823393" cy="4476099"/>
          </a:xfrm>
          <a:prstGeom prst="rect">
            <a:avLst/>
          </a:prstGeo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lnSpc>
                <a:spcPct val="100000"/>
              </a:lnSpc>
              <a:spcBef>
                <a:spcPts val="1400"/>
              </a:spcBef>
              <a:defRPr/>
            </a:pPr>
            <a:r>
              <a:rPr lang="en-US" sz="2200">
                <a:solidFill>
                  <a:schemeClr val="accent3">
                    <a:lumMod val="25000"/>
                  </a:schemeClr>
                </a:solidFill>
                <a:latin typeface="Abadi"/>
              </a:rPr>
              <a:t>Build an interactive dashboard with Plotly dash</a:t>
            </a:r>
            <a:endParaRPr/>
          </a:p>
          <a:p>
            <a:pPr>
              <a:lnSpc>
                <a:spcPct val="100000"/>
              </a:lnSpc>
              <a:spcBef>
                <a:spcPts val="1400"/>
              </a:spcBef>
              <a:defRPr/>
            </a:pPr>
            <a:r>
              <a:rPr lang="en-US" sz="2200">
                <a:solidFill>
                  <a:schemeClr val="accent3">
                    <a:lumMod val="25000"/>
                  </a:schemeClr>
                </a:solidFill>
                <a:latin typeface="Abadi"/>
              </a:rPr>
              <a:t>Plot an interactive pie chart showing the Success count of the Launch Sites</a:t>
            </a:r>
            <a:endParaRPr/>
          </a:p>
          <a:p>
            <a:pPr>
              <a:lnSpc>
                <a:spcPct val="100000"/>
              </a:lnSpc>
              <a:spcBef>
                <a:spcPts val="1400"/>
              </a:spcBef>
              <a:defRPr/>
            </a:pPr>
            <a:r>
              <a:rPr lang="en-US" sz="2200">
                <a:solidFill>
                  <a:schemeClr val="accent3">
                    <a:lumMod val="25000"/>
                  </a:schemeClr>
                </a:solidFill>
                <a:latin typeface="Abadi"/>
              </a:rPr>
              <a:t>Plot a scatter graph showing the relationship with Outcome and Payload Mass (Kg) for the different booster version.</a:t>
            </a:r>
            <a:endParaRPr/>
          </a:p>
          <a:p>
            <a:pPr>
              <a:lnSpc>
                <a:spcPct val="100000"/>
              </a:lnSpc>
              <a:spcBef>
                <a:spcPts val="1400"/>
              </a:spcBef>
              <a:defRPr/>
            </a:pPr>
            <a:r>
              <a:rPr lang="en-US" sz="2200">
                <a:solidFill>
                  <a:schemeClr val="accent3">
                    <a:lumMod val="25000"/>
                  </a:schemeClr>
                </a:solidFill>
                <a:latin typeface="Abadi"/>
              </a:rPr>
              <a:t>The link to the Github repo: </a:t>
            </a:r>
            <a:r>
              <a:rPr u="sng">
                <a:hlinkClick r:id="rId4" tooltip="https://github.com/KietUwU/Data-Science---Coursera-Capstone/blob/main/spacex_dash_app.py"/>
              </a:rPr>
              <a:t>Plotly Dashboard</a:t>
            </a:r>
            <a:endParaRPr lang="en-US" sz="2200">
              <a:solidFill>
                <a:srgbClr val="0070C0"/>
              </a:solidFill>
              <a:latin typeface="Abadi"/>
            </a:endParaRPr>
          </a:p>
          <a:p>
            <a:pPr marL="0" indent="0">
              <a:lnSpc>
                <a:spcPct val="100000"/>
              </a:lnSpc>
              <a:spcBef>
                <a:spcPts val="1399"/>
              </a:spcBef>
              <a:buFont typeface="Arial"/>
              <a:buNone/>
              <a:defRPr/>
            </a:pPr>
            <a:endParaRPr/>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 Dashboard with Plotly Dash</a:t>
            </a:r>
            <a:endParaRPr/>
          </a:p>
        </p:txBody>
      </p:sp>
      <p:pic>
        <p:nvPicPr>
          <p:cNvPr id="998337815" name=""/>
          <p:cNvPicPr>
            <a:picLocks noChangeAspect="1"/>
          </p:cNvPicPr>
          <p:nvPr/>
        </p:nvPicPr>
        <p:blipFill>
          <a:blip r:embed="rId5"/>
          <a:stretch/>
        </p:blipFill>
        <p:spPr bwMode="auto">
          <a:xfrm flipH="0" flipV="0">
            <a:off x="5741858" y="1461116"/>
            <a:ext cx="6313834" cy="340310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15</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228600" marR="0" indent="-228600" algn="l">
              <a:lnSpc>
                <a:spcPct val="100000"/>
              </a:lnSpc>
              <a:spcBef>
                <a:spcPts val="1400"/>
              </a:spcBef>
              <a:spcAft>
                <a:spcPts val="0"/>
              </a:spcAft>
              <a:buFont typeface="Arial"/>
              <a:buChar char="•"/>
              <a:defRPr/>
            </a:pPr>
            <a:r>
              <a:rPr lang="en-US" sz="2200">
                <a:solidFill>
                  <a:schemeClr val="accent3">
                    <a:lumMod val="25000"/>
                  </a:schemeClr>
                </a:solidFill>
                <a:latin typeface="Abadi"/>
              </a:rPr>
              <a:t>Standardise </a:t>
            </a:r>
            <a:r>
              <a:rPr lang="en-US" sz="2200">
                <a:solidFill>
                  <a:schemeClr val="accent3">
                    <a:lumMod val="25000"/>
                  </a:schemeClr>
                </a:solidFill>
                <a:latin typeface="Abadi"/>
              </a:rPr>
              <a:t>the data using </a:t>
            </a:r>
            <a:r>
              <a:rPr lang="en-US" sz="2200" b="0" i="0" u="none" strike="noStrike" cap="none" spc="0">
                <a:solidFill>
                  <a:schemeClr val="accent3">
                    <a:lumMod val="25000"/>
                  </a:schemeClr>
                </a:solidFill>
                <a:latin typeface="Abadi"/>
                <a:ea typeface="Abadi"/>
                <a:cs typeface="Abadi"/>
              </a:rPr>
              <a:t>StandardScaler</a:t>
            </a:r>
            <a:r>
              <a:rPr lang="en-US" sz="2200">
                <a:solidFill>
                  <a:schemeClr val="accent3">
                    <a:lumMod val="25000"/>
                  </a:schemeClr>
                </a:solidFill>
                <a:latin typeface="Abadi"/>
              </a:rPr>
              <a:t>, split the data into training and testing sets.</a:t>
            </a:r>
            <a:endParaRPr/>
          </a:p>
          <a:p>
            <a:pPr>
              <a:lnSpc>
                <a:spcPct val="100000"/>
              </a:lnSpc>
              <a:spcBef>
                <a:spcPts val="1400"/>
              </a:spcBef>
              <a:defRPr/>
            </a:pPr>
            <a:r>
              <a:rPr lang="en-US" sz="2200">
                <a:solidFill>
                  <a:schemeClr val="accent3">
                    <a:lumMod val="25000"/>
                  </a:schemeClr>
                </a:solidFill>
                <a:latin typeface="Abadi"/>
              </a:rPr>
              <a:t>Built different machine learning models and tune different hyperparameters using </a:t>
            </a:r>
            <a:r>
              <a:rPr lang="en-US" sz="2200">
                <a:solidFill>
                  <a:schemeClr val="accent3">
                    <a:lumMod val="25000"/>
                  </a:schemeClr>
                </a:solidFill>
                <a:latin typeface="Abadi"/>
              </a:rPr>
              <a:t>GridSearchCV</a:t>
            </a:r>
            <a:r>
              <a:rPr lang="en-US" sz="2200">
                <a:solidFill>
                  <a:schemeClr val="accent3">
                    <a:lumMod val="25000"/>
                  </a:schemeClr>
                </a:solidFill>
                <a:latin typeface="Abadi"/>
              </a:rPr>
              <a:t>:</a:t>
            </a:r>
            <a:endParaRPr lang="en-US" sz="2200">
              <a:solidFill>
                <a:schemeClr val="accent3">
                  <a:lumMod val="25000"/>
                </a:schemeClr>
              </a:solidFill>
              <a:latin typeface="Abadi"/>
            </a:endParaRPr>
          </a:p>
          <a:p>
            <a:pPr lvl="1">
              <a:lnSpc>
                <a:spcPct val="100000"/>
              </a:lnSpc>
              <a:spcBef>
                <a:spcPts val="1399"/>
              </a:spcBef>
              <a:buFont typeface="Arial"/>
              <a:buChar char="–"/>
              <a:defRPr/>
            </a:pPr>
            <a:r>
              <a:rPr lang="en-US" sz="1800">
                <a:solidFill>
                  <a:schemeClr val="bg2">
                    <a:lumMod val="50000"/>
                  </a:schemeClr>
                </a:solidFill>
                <a:latin typeface="Abadi"/>
              </a:rPr>
              <a:t>Logistic Regression, SVM, Decision Tree, KNN.</a:t>
            </a:r>
            <a:endParaRPr>
              <a:solidFill>
                <a:schemeClr val="bg2">
                  <a:lumMod val="50000"/>
                </a:schemeClr>
              </a:solidFill>
            </a:endParaRPr>
          </a:p>
          <a:p>
            <a:pPr marL="228600" marR="0" indent="-228600" algn="l">
              <a:lnSpc>
                <a:spcPct val="100000"/>
              </a:lnSpc>
              <a:spcBef>
                <a:spcPts val="1400"/>
              </a:spcBef>
              <a:spcAft>
                <a:spcPts val="0"/>
              </a:spcAft>
              <a:buFont typeface="Arial"/>
              <a:buChar char="•"/>
              <a:defRPr/>
            </a:pPr>
            <a:r>
              <a:rPr lang="en-US" sz="2200">
                <a:solidFill>
                  <a:schemeClr val="accent3">
                    <a:lumMod val="25000"/>
                  </a:schemeClr>
                </a:solidFill>
                <a:latin typeface="Abadi"/>
              </a:rPr>
              <a:t>Accuracy is the metric for all models.</a:t>
            </a:r>
            <a:endParaRPr lang="en-US" sz="2200">
              <a:solidFill>
                <a:schemeClr val="accent3">
                  <a:lumMod val="25000"/>
                </a:schemeClr>
              </a:solidFill>
              <a:latin typeface="Abadi"/>
            </a:endParaRPr>
          </a:p>
          <a:p>
            <a:pPr marL="228600" marR="0" indent="-228600" algn="l">
              <a:lnSpc>
                <a:spcPct val="100000"/>
              </a:lnSpc>
              <a:spcBef>
                <a:spcPts val="1399"/>
              </a:spcBef>
              <a:spcAft>
                <a:spcPts val="0"/>
              </a:spcAft>
              <a:buFont typeface="Arial"/>
              <a:buChar char="•"/>
              <a:defRPr/>
            </a:pPr>
            <a:r>
              <a:rPr lang="en-US" sz="2200">
                <a:solidFill>
                  <a:schemeClr val="accent3">
                    <a:lumMod val="25000"/>
                  </a:schemeClr>
                </a:solidFill>
                <a:latin typeface="Abadi"/>
              </a:rPr>
              <a:t>The models are tuned using </a:t>
            </a:r>
            <a:r>
              <a:rPr lang="en-US" sz="2100" b="0" i="0" u="none" strike="noStrike" cap="none" spc="0">
                <a:solidFill>
                  <a:schemeClr val="accent3">
                    <a:lumMod val="25000"/>
                  </a:schemeClr>
                </a:solidFill>
                <a:latin typeface="Abadi"/>
                <a:ea typeface="Abadi"/>
                <a:cs typeface="Abadi"/>
              </a:rPr>
              <a:t>GridSearchCV to find the parameters giving the best Accuracy</a:t>
            </a:r>
            <a:r>
              <a:rPr lang="en-US" sz="2200">
                <a:solidFill>
                  <a:schemeClr val="accent3">
                    <a:lumMod val="25000"/>
                  </a:schemeClr>
                </a:solidFill>
                <a:latin typeface="Abadi"/>
              </a:rPr>
              <a:t>.</a:t>
            </a:r>
            <a:endParaRPr/>
          </a:p>
          <a:p>
            <a:pPr>
              <a:lnSpc>
                <a:spcPct val="100000"/>
              </a:lnSpc>
              <a:spcBef>
                <a:spcPts val="1400"/>
              </a:spcBef>
              <a:defRPr/>
            </a:pPr>
            <a:r>
              <a:rPr lang="en-US" sz="2200">
                <a:solidFill>
                  <a:schemeClr val="accent3">
                    <a:lumMod val="25000"/>
                  </a:schemeClr>
                </a:solidFill>
                <a:latin typeface="Abadi"/>
              </a:rPr>
              <a:t>The link to the notebook: </a:t>
            </a:r>
            <a:r>
              <a:rPr lang="en-US" sz="2200" u="sng">
                <a:solidFill>
                  <a:schemeClr val="accent3">
                    <a:lumMod val="25000"/>
                  </a:schemeClr>
                </a:solidFill>
                <a:latin typeface="Abadi"/>
                <a:hlinkClick r:id="rId4" tooltip="https://github.com/KietUwU/Data-Science---Coursera-Capstone/blob/main/Hands-on Lab%3A Complete the Machine Learning Prediction lab.ipynb"/>
              </a:rPr>
              <a:t>Classification Notebook</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Predictive Analysis (Classification)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8" name="Content Placeholder 2"/>
          <p:cNvSpPr txBox="1"/>
          <p:nvPr/>
        </p:nvSpPr>
        <p:spPr bwMode="auto">
          <a:xfrm flipH="0" flipV="0">
            <a:off x="841124" y="1807336"/>
            <a:ext cx="4153510" cy="3981643"/>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The models with the most accuracy are Logistic Regression SVM and KNN, all being at 0.833.</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Decision Tree preforms the worst with an accuracy if 0.722 after tuning.</a:t>
            </a:r>
            <a:endParaRPr/>
          </a:p>
          <a:p>
            <a:pPr lvl="1">
              <a:defRPr/>
            </a:pPr>
            <a:endParaRPr lang="en-US" sz="1800"/>
          </a:p>
          <a:p>
            <a:pPr marL="457200" lvl="1" indent="0">
              <a:buNone/>
              <a:defRPr/>
            </a:pPr>
            <a:endParaRPr lang="en-US" sz="1800"/>
          </a:p>
        </p:txBody>
      </p:sp>
      <p:sp>
        <p:nvSpPr>
          <p:cNvPr id="4" name="Slide Number Placeholder 3"/>
          <p:cNvSpPr>
            <a:spLocks noGrp="1"/>
          </p:cNvSpPr>
          <p:nvPr>
            <p:ph type="sldNum" sz="quarter" idx="12"/>
          </p:nvPr>
        </p:nvSpPr>
        <p:spPr bwMode="auto"/>
        <p:txBody>
          <a:bodyPr/>
          <a:lstStyle/>
          <a:p>
            <a:pPr>
              <a:defRPr/>
            </a:pPr>
            <a:fld id="{5075537C-CA84-1446-933C-8E9D027F9201}" type="slidenum">
              <a:rPr lang="en-US"/>
              <a:t>16</a:t>
            </a:fld>
            <a:endParaRPr lang="en-US"/>
          </a:p>
        </p:txBody>
      </p:sp>
      <p:sp>
        <p:nvSpPr>
          <p:cNvPr id="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Results</a:t>
            </a:r>
            <a:endParaRPr lang="en-US">
              <a:solidFill>
                <a:srgbClr val="0B49CB"/>
              </a:solidFill>
            </a:endParaRPr>
          </a:p>
        </p:txBody>
      </p:sp>
      <p:pic>
        <p:nvPicPr>
          <p:cNvPr id="1269504285" name=""/>
          <p:cNvPicPr>
            <a:picLocks noChangeAspect="1"/>
          </p:cNvPicPr>
          <p:nvPr/>
        </p:nvPicPr>
        <p:blipFill>
          <a:blip r:embed="rId4"/>
          <a:stretch/>
        </p:blipFill>
        <p:spPr bwMode="auto">
          <a:xfrm flipH="0" flipV="0">
            <a:off x="5161092" y="2038427"/>
            <a:ext cx="6984542" cy="295141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18</a:t>
            </a:fld>
            <a:endParaRPr lang="en-US"/>
          </a:p>
        </p:txBody>
      </p:sp>
      <p:sp>
        <p:nvSpPr>
          <p:cNvPr id="3" name="Content Placeholder 2"/>
          <p:cNvSpPr>
            <a:spLocks noGrp="1"/>
          </p:cNvSpPr>
          <p:nvPr>
            <p:ph type="body" sz="half" idx="4294967295"/>
          </p:nvPr>
        </p:nvSpPr>
        <p:spPr bwMode="auto">
          <a:xfrm>
            <a:off x="864972" y="2057400"/>
            <a:ext cx="10592999" cy="967153"/>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From the plot, we found that the larger the flight amount at a launch site, the greater the success rate at a launch site.</a:t>
            </a:r>
            <a:endParaRPr/>
          </a:p>
          <a:p>
            <a:pPr>
              <a:lnSpc>
                <a:spcPct val="100000"/>
              </a:lnSpc>
              <a:spcBef>
                <a:spcPts val="1400"/>
              </a:spcBef>
              <a:defRPr/>
            </a:pPr>
            <a:endParaRPr lang="en-US" sz="2200">
              <a:solidFill>
                <a:schemeClr val="accent3">
                  <a:lumMod val="25000"/>
                </a:schemeClr>
              </a:solidFill>
              <a:latin typeface="Abadi"/>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Launch Site</a:t>
            </a:r>
            <a:endParaRPr lang="en-US">
              <a:solidFill>
                <a:srgbClr val="0B49CB"/>
              </a:solidFill>
            </a:endParaRPr>
          </a:p>
        </p:txBody>
      </p:sp>
      <p:pic>
        <p:nvPicPr>
          <p:cNvPr id="922476429" name=""/>
          <p:cNvPicPr>
            <a:picLocks noChangeAspect="1"/>
          </p:cNvPicPr>
          <p:nvPr/>
        </p:nvPicPr>
        <p:blipFill>
          <a:blip r:embed="rId4"/>
          <a:stretch/>
        </p:blipFill>
        <p:spPr bwMode="auto">
          <a:xfrm flipH="0" flipV="0">
            <a:off x="130412" y="3024553"/>
            <a:ext cx="11776082" cy="241301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1" name="Rectangle 10"/>
          <p:cNvSpPr>
            <a:spLocks noAdjustHandles="1" noChangeArrowheads="1" noChangeAspect="1" noChangeShapeType="1" noEditPoints="1" noGrp="1" noMove="1" noResize="1" noRot="1" noTextEdit="1"/>
          </p:cNvSpPr>
          <p:nvPr/>
        </p:nvSpPr>
        <p:spPr bwMode="auto">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itle 1"/>
          <p:cNvSpPr txBox="1"/>
          <p:nvPr/>
        </p:nvSpPr>
        <p:spPr bwMode="auto">
          <a:xfrm>
            <a:off x="635001" y="640822"/>
            <a:ext cx="3047984" cy="2504311"/>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200">
                <a:solidFill>
                  <a:srgbClr val="0B49CB"/>
                </a:solidFill>
                <a:latin typeface="Abadi"/>
                <a:ea typeface="+mj-ea"/>
                <a:cs typeface="+mj-cs"/>
              </a:rPr>
              <a:t>Payload vs. Launch Site</a:t>
            </a:r>
            <a:endParaRPr/>
          </a:p>
        </p:txBody>
      </p:sp>
      <p:sp>
        <p:nvSpPr>
          <p:cNvPr id="13" name="sketch line"/>
          <p:cNvSpPr>
            <a:spLocks noAdjustHandles="1" noChangeArrowheads="1" noChangeAspect="1" noChangeShapeType="1" noEditPoints="1" noGrp="1" noMove="1" noResize="1" noRot="1" noTextEdit="1"/>
          </p:cNvSpPr>
          <p:nvPr/>
        </p:nvSpPr>
        <p:spPr bwMode="auto">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stroke="1"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fill="norm"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 name="Slide Number Placeholder 4"/>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19</a:t>
            </a:fld>
            <a:endParaRPr lang="en-US" sz="1200">
              <a:solidFill>
                <a:schemeClr val="tx1">
                  <a:tint val="75000"/>
                </a:schemeClr>
              </a:solidFill>
              <a:latin typeface="+mn-lt"/>
            </a:endParaRPr>
          </a:p>
        </p:txBody>
      </p:sp>
      <p:pic>
        <p:nvPicPr>
          <p:cNvPr id="10" name="Picture 9"/>
          <p:cNvPicPr>
            <a:picLocks noChangeAspect="1"/>
          </p:cNvPicPr>
          <p:nvPr/>
        </p:nvPicPr>
        <p:blipFill>
          <a:blip r:embed="rId3"/>
          <a:stretch/>
        </p:blipFill>
        <p:spPr bwMode="auto">
          <a:xfrm>
            <a:off x="4679949" y="1071405"/>
            <a:ext cx="6877050" cy="1971675"/>
          </a:xfrm>
          <a:prstGeom prst="rect">
            <a:avLst/>
          </a:prstGeom>
        </p:spPr>
      </p:pic>
      <p:pic>
        <p:nvPicPr>
          <p:cNvPr id="1041222790" name=""/>
          <p:cNvPicPr>
            <a:picLocks noChangeAspect="1"/>
          </p:cNvPicPr>
          <p:nvPr/>
        </p:nvPicPr>
        <p:blipFill>
          <a:blip r:embed="rId4"/>
          <a:stretch/>
        </p:blipFill>
        <p:spPr bwMode="auto">
          <a:xfrm flipH="0" flipV="0">
            <a:off x="134807" y="3250269"/>
            <a:ext cx="11922385" cy="233526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0" name="Rectangle 9"/>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Success Rate vs. Orbit Type</a:t>
            </a:r>
            <a:endParaRPr/>
          </a:p>
        </p:txBody>
      </p:sp>
      <p:sp>
        <p:nvSpPr>
          <p:cNvPr id="3" name="Content Placeholder 2"/>
          <p:cNvSpPr>
            <a:spLocks noGrp="1"/>
          </p:cNvSpPr>
          <p:nvPr>
            <p:ph type="body" sz="half" idx="4294967295"/>
          </p:nvPr>
        </p:nvSpPr>
        <p:spPr bwMode="auto">
          <a:xfrm>
            <a:off x="643469" y="1782981"/>
            <a:ext cx="4008384" cy="4393982"/>
          </a:xfrm>
          <a:prstGeom prst="rect">
            <a:avLst/>
          </a:prstGeom>
        </p:spPr>
        <p:txBody>
          <a:bodyPr vert="horz" lIns="91440" tIns="45720" rIns="91440" bIns="45720" rtlCol="0">
            <a:normAutofit/>
          </a:bodyPr>
          <a:lstStyle/>
          <a:p>
            <a:pPr>
              <a:spcBef>
                <a:spcPts val="1400"/>
              </a:spcBef>
              <a:defRPr/>
            </a:pPr>
            <a:r>
              <a:rPr lang="en-US" sz="2200">
                <a:latin typeface="Abadi"/>
              </a:rPr>
              <a:t>From the plot, we can see that ES-L1, GEO, HEO, SSO, VLEO had the most success rate.</a:t>
            </a:r>
            <a:endParaRPr/>
          </a:p>
          <a:p>
            <a:pPr>
              <a:spcBef>
                <a:spcPts val="1400"/>
              </a:spcBef>
              <a:defRPr/>
            </a:pPr>
            <a:endParaRPr lang="en-US" sz="2000"/>
          </a:p>
        </p:txBody>
      </p:sp>
      <p:grpSp>
        <p:nvGrpSpPr>
          <p:cNvPr id="12" name="Group 11"/>
          <p:cNvGrpSpPr>
            <a:grpSpLocks noChangeAspect="1" noGrp="1" noMove="1" noResize="1" noRot="1" noUngrp="1"/>
          </p:cNvGrpSpPr>
          <p:nvPr/>
        </p:nvGrpSpPr>
        <p:grpSpPr bwMode="auto">
          <a:xfrm>
            <a:off x="0" y="4601497"/>
            <a:ext cx="1014060" cy="2017580"/>
            <a:chOff x="0" y="4601497"/>
            <a:chExt cx="1014060" cy="2017580"/>
          </a:xfrm>
        </p:grpSpPr>
        <p:sp>
          <p:nvSpPr>
            <p:cNvPr id="13" name="Isosceles Triangle 12"/>
            <p:cNvSpPr/>
            <p:nvPr/>
          </p:nvSpPr>
          <p:spPr bwMode="auto">
            <a:xfrm rot="5400000">
              <a:off x="-501759"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 name="Rectangle 13"/>
            <p:cNvSpPr/>
            <p:nvPr/>
          </p:nvSpPr>
          <p:spPr bwMode="auto">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6" name="Group 15"/>
          <p:cNvGrpSpPr>
            <a:grpSpLocks noChangeAspect="1" noGrp="1" noMove="1" noResize="1" noRot="1" noUngrp="1"/>
          </p:cNvGrpSpPr>
          <p:nvPr/>
        </p:nvGrpSpPr>
        <p:grpSpPr bwMode="auto">
          <a:xfrm>
            <a:off x="11219290" y="1"/>
            <a:ext cx="972709" cy="1935307"/>
            <a:chOff x="10918968" y="713127"/>
            <a:chExt cx="1273032" cy="2532832"/>
          </a:xfrm>
        </p:grpSpPr>
        <p:sp>
          <p:nvSpPr>
            <p:cNvPr id="17" name="Rectangle 16"/>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8" name="Isosceles Triangle 17"/>
            <p:cNvSpPr/>
            <p:nvPr/>
          </p:nvSpPr>
          <p:spPr bwMode="auto">
            <a:xfrm rot="16199998">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 name="Slide Number Placeholder 4"/>
          <p:cNvSpPr>
            <a:spLocks noGrp="1"/>
          </p:cNvSpPr>
          <p:nvPr>
            <p:ph type="sldNum" sz="quarter" idx="12"/>
          </p:nvPr>
        </p:nvSpPr>
        <p:spPr bwMode="auto">
          <a:xfrm>
            <a:off x="8805333"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20</a:t>
            </a:fld>
            <a:endParaRPr lang="en-US" sz="1200">
              <a:solidFill>
                <a:schemeClr val="tx1">
                  <a:tint val="75000"/>
                </a:schemeClr>
              </a:solidFill>
              <a:latin typeface="+mn-lt"/>
            </a:endParaRPr>
          </a:p>
        </p:txBody>
      </p:sp>
      <p:pic>
        <p:nvPicPr>
          <p:cNvPr id="883086968" name=""/>
          <p:cNvPicPr>
            <a:picLocks noChangeAspect="1"/>
          </p:cNvPicPr>
          <p:nvPr/>
        </p:nvPicPr>
        <p:blipFill>
          <a:blip r:embed="rId3"/>
          <a:stretch/>
        </p:blipFill>
        <p:spPr bwMode="auto">
          <a:xfrm>
            <a:off x="5534024" y="1457470"/>
            <a:ext cx="5534024" cy="44672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defRPr/>
            </a:pPr>
            <a:fld id="{5075537C-CA84-1446-933C-8E9D027F9201}" type="slidenum">
              <a:rPr lang="en-US"/>
              <a:t>2</a:t>
            </a:fld>
            <a:endParaRPr lang="en-US"/>
          </a:p>
        </p:txBody>
      </p:sp>
      <p:sp>
        <p:nvSpPr>
          <p:cNvPr id="10" name="Content Placeholder 2"/>
          <p:cNvSpPr txBox="1"/>
          <p:nvPr/>
        </p:nvSpPr>
        <p:spPr bwMode="auto">
          <a:xfrm>
            <a:off x="958697" y="2113240"/>
            <a:ext cx="5167086" cy="3320824"/>
          </a:xfrm>
          <a:prstGeom prst="rect">
            <a:avLst/>
          </a:prstGeom>
        </p:spPr>
        <p:txBody>
          <a:bodyPr lIns="91440" tIns="45720" rIns="91440" bIns="45720" anchor="t">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Executive Summary</a:t>
            </a:r>
            <a:endParaRPr/>
          </a:p>
          <a:p>
            <a:pPr>
              <a:lnSpc>
                <a:spcPct val="100000"/>
              </a:lnSpc>
              <a:spcBef>
                <a:spcPts val="1400"/>
              </a:spcBef>
              <a:defRPr/>
            </a:pPr>
            <a:r>
              <a:rPr lang="en-US" sz="2200">
                <a:solidFill>
                  <a:schemeClr val="accent3">
                    <a:lumMod val="25000"/>
                  </a:schemeClr>
                </a:solidFill>
                <a:latin typeface="Abadi"/>
              </a:rPr>
              <a:t>Introduction</a:t>
            </a:r>
            <a:endParaRPr/>
          </a:p>
          <a:p>
            <a:pPr>
              <a:lnSpc>
                <a:spcPct val="100000"/>
              </a:lnSpc>
              <a:spcBef>
                <a:spcPts val="1400"/>
              </a:spcBef>
              <a:defRPr/>
            </a:pPr>
            <a:r>
              <a:rPr lang="en-US" sz="2200">
                <a:solidFill>
                  <a:schemeClr val="accent3">
                    <a:lumMod val="25000"/>
                  </a:schemeClr>
                </a:solidFill>
                <a:latin typeface="Abadi"/>
              </a:rPr>
              <a:t>Methodology</a:t>
            </a:r>
            <a:endParaRPr/>
          </a:p>
          <a:p>
            <a:pPr>
              <a:lnSpc>
                <a:spcPct val="100000"/>
              </a:lnSpc>
              <a:spcBef>
                <a:spcPts val="1400"/>
              </a:spcBef>
              <a:defRPr/>
            </a:pPr>
            <a:r>
              <a:rPr lang="en-US" sz="2200">
                <a:solidFill>
                  <a:schemeClr val="accent3">
                    <a:lumMod val="25000"/>
                  </a:schemeClr>
                </a:solidFill>
                <a:latin typeface="Abadi"/>
              </a:rPr>
              <a:t>Results</a:t>
            </a:r>
            <a:endParaRPr/>
          </a:p>
          <a:p>
            <a:pPr>
              <a:lnSpc>
                <a:spcPct val="100000"/>
              </a:lnSpc>
              <a:spcBef>
                <a:spcPts val="1400"/>
              </a:spcBef>
              <a:defRPr/>
            </a:pPr>
            <a:r>
              <a:rPr lang="en-US" sz="2200">
                <a:solidFill>
                  <a:schemeClr val="accent3">
                    <a:lumMod val="25000"/>
                  </a:schemeClr>
                </a:solidFill>
                <a:latin typeface="Abadi"/>
              </a:rPr>
              <a:t>Conclusion</a:t>
            </a:r>
            <a:endParaRPr/>
          </a:p>
          <a:p>
            <a:pPr>
              <a:lnSpc>
                <a:spcPct val="100000"/>
              </a:lnSpc>
              <a:spcBef>
                <a:spcPts val="1400"/>
              </a:spcBef>
              <a:defRPr/>
            </a:pPr>
            <a:r>
              <a:rPr lang="en-US" sz="2200">
                <a:solidFill>
                  <a:schemeClr val="accent3">
                    <a:lumMod val="25000"/>
                  </a:schemeClr>
                </a:solidFill>
                <a:latin typeface="Abadi"/>
              </a:rPr>
              <a:t>Appendix</a:t>
            </a:r>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Outline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21</a:t>
            </a:fld>
            <a:endParaRPr lang="en-US"/>
          </a:p>
        </p:txBody>
      </p:sp>
      <p:sp>
        <p:nvSpPr>
          <p:cNvPr id="3" name="Content Placeholder 2"/>
          <p:cNvSpPr>
            <a:spLocks noGrp="1"/>
          </p:cNvSpPr>
          <p:nvPr>
            <p:ph type="body" sz="half" idx="4294967295"/>
          </p:nvPr>
        </p:nvSpPr>
        <p:spPr bwMode="auto">
          <a:xfrm>
            <a:off x="770011" y="2069756"/>
            <a:ext cx="10515600" cy="381158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The plot below shows the Flight Number vs. Orbit type. We observe that in the LEO orbit, success is related to the number of flights whereas in the GTO orbit, there is no relationship between flight number and the orbit. </a:t>
            </a:r>
            <a:endParaRPr/>
          </a:p>
          <a:p>
            <a:pPr>
              <a:lnSpc>
                <a:spcPct val="100000"/>
              </a:lnSpc>
              <a:spcBef>
                <a:spcPts val="1400"/>
              </a:spcBef>
              <a:defRPr/>
            </a:pPr>
            <a:endParaRPr lang="en-US" sz="2200">
              <a:solidFill>
                <a:schemeClr val="accent3">
                  <a:lumMod val="25000"/>
                </a:schemeClr>
              </a:solidFill>
              <a:latin typeface="Abadi"/>
            </a:endParaRPr>
          </a:p>
          <a:p>
            <a:pPr marL="0" indent="0">
              <a:lnSpc>
                <a:spcPct val="100000"/>
              </a:lnSpc>
              <a:spcBef>
                <a:spcPts val="1400"/>
              </a:spcBef>
              <a:buNone/>
              <a:defRPr/>
            </a:pPr>
            <a:endParaRPr lang="en-US" sz="2200">
              <a:solidFill>
                <a:schemeClr val="accent3">
                  <a:lumMod val="25000"/>
                </a:schemeClr>
              </a:solidFill>
              <a:latin typeface="Abadi"/>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Orbit Type</a:t>
            </a:r>
            <a:endParaRPr lang="en-US">
              <a:solidFill>
                <a:srgbClr val="0B49CB"/>
              </a:solidFill>
            </a:endParaRPr>
          </a:p>
        </p:txBody>
      </p:sp>
      <p:pic>
        <p:nvPicPr>
          <p:cNvPr id="1402100146" name=""/>
          <p:cNvPicPr>
            <a:picLocks noChangeAspect="1"/>
          </p:cNvPicPr>
          <p:nvPr/>
        </p:nvPicPr>
        <p:blipFill>
          <a:blip r:embed="rId4"/>
          <a:stretch/>
        </p:blipFill>
        <p:spPr bwMode="auto">
          <a:xfrm flipH="0" flipV="0">
            <a:off x="222888" y="3295433"/>
            <a:ext cx="11857782" cy="242881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22</a:t>
            </a:fld>
            <a:endParaRPr lang="en-US"/>
          </a:p>
        </p:txBody>
      </p:sp>
      <p:sp>
        <p:nvSpPr>
          <p:cNvPr id="3" name="Content Placeholder 2"/>
          <p:cNvSpPr>
            <a:spLocks noGrp="1"/>
          </p:cNvSpPr>
          <p:nvPr>
            <p:ph type="body" sz="half" idx="4294967295"/>
          </p:nvPr>
        </p:nvSpPr>
        <p:spPr bwMode="auto">
          <a:xfrm>
            <a:off x="770010" y="2057400"/>
            <a:ext cx="10687961" cy="381158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We can observe that with heavy payloads, the successful landing are more for PO, LEO and ISS orbits.</a:t>
            </a:r>
            <a:endParaRPr/>
          </a:p>
          <a:p>
            <a:pPr>
              <a:lnSpc>
                <a:spcPct val="100000"/>
              </a:lnSpc>
              <a:spcBef>
                <a:spcPts val="1400"/>
              </a:spcBef>
              <a:defRPr/>
            </a:pPr>
            <a:endParaRPr lang="en-US" sz="2200">
              <a:solidFill>
                <a:schemeClr val="accent3">
                  <a:lumMod val="25000"/>
                </a:schemeClr>
              </a:solidFill>
              <a:latin typeface="Abadi"/>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Orbit Type</a:t>
            </a:r>
            <a:endParaRPr lang="en-US">
              <a:solidFill>
                <a:srgbClr val="0B49CB"/>
              </a:solidFill>
            </a:endParaRPr>
          </a:p>
        </p:txBody>
      </p:sp>
      <p:pic>
        <p:nvPicPr>
          <p:cNvPr id="251636179" name=""/>
          <p:cNvPicPr>
            <a:picLocks noChangeAspect="1"/>
          </p:cNvPicPr>
          <p:nvPr/>
        </p:nvPicPr>
        <p:blipFill>
          <a:blip r:embed="rId4"/>
          <a:stretch/>
        </p:blipFill>
        <p:spPr bwMode="auto">
          <a:xfrm flipH="0" flipV="0">
            <a:off x="259878" y="3019877"/>
            <a:ext cx="11442312" cy="234371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0" name="Rectangle 9"/>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Launch Success Yearly Trend</a:t>
            </a:r>
            <a:endParaRPr/>
          </a:p>
        </p:txBody>
      </p:sp>
      <p:sp>
        <p:nvSpPr>
          <p:cNvPr id="3" name="Content Placeholder 2"/>
          <p:cNvSpPr>
            <a:spLocks noGrp="1"/>
          </p:cNvSpPr>
          <p:nvPr>
            <p:ph type="body" sz="half" idx="4294967295"/>
          </p:nvPr>
        </p:nvSpPr>
        <p:spPr bwMode="auto">
          <a:xfrm>
            <a:off x="643469" y="1782981"/>
            <a:ext cx="4008384" cy="4393982"/>
          </a:xfrm>
          <a:prstGeom prst="rect">
            <a:avLst/>
          </a:prstGeom>
        </p:spPr>
        <p:txBody>
          <a:bodyPr vert="horz" lIns="91440" tIns="45720" rIns="91440" bIns="45720" rtlCol="0">
            <a:normAutofit/>
          </a:bodyPr>
          <a:lstStyle/>
          <a:p>
            <a:pPr>
              <a:spcBef>
                <a:spcPts val="1400"/>
              </a:spcBef>
              <a:defRPr/>
            </a:pPr>
            <a:r>
              <a:rPr lang="en-US" sz="2200">
                <a:latin typeface="Abadi"/>
              </a:rPr>
              <a:t>From the plot, we can observe that success rate since 2013 kept on increasing till 2020.</a:t>
            </a:r>
            <a:endParaRPr/>
          </a:p>
          <a:p>
            <a:pPr>
              <a:spcBef>
                <a:spcPts val="1400"/>
              </a:spcBef>
              <a:defRPr/>
            </a:pPr>
            <a:endParaRPr lang="en-US" sz="2000"/>
          </a:p>
        </p:txBody>
      </p:sp>
      <p:grpSp>
        <p:nvGrpSpPr>
          <p:cNvPr id="12" name="Group 11"/>
          <p:cNvGrpSpPr>
            <a:grpSpLocks noChangeAspect="1" noGrp="1" noMove="1" noResize="1" noRot="1" noUngrp="1"/>
          </p:cNvGrpSpPr>
          <p:nvPr/>
        </p:nvGrpSpPr>
        <p:grpSpPr bwMode="auto">
          <a:xfrm>
            <a:off x="0" y="4601497"/>
            <a:ext cx="1014060" cy="2017580"/>
            <a:chOff x="0" y="4601497"/>
            <a:chExt cx="1014060" cy="2017580"/>
          </a:xfrm>
        </p:grpSpPr>
        <p:sp>
          <p:nvSpPr>
            <p:cNvPr id="13" name="Isosceles Triangle 12"/>
            <p:cNvSpPr/>
            <p:nvPr/>
          </p:nvSpPr>
          <p:spPr bwMode="auto">
            <a:xfrm rot="5400000">
              <a:off x="-501759"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 name="Rectangle 13"/>
            <p:cNvSpPr/>
            <p:nvPr/>
          </p:nvSpPr>
          <p:spPr bwMode="auto">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6" name="Group 15"/>
          <p:cNvGrpSpPr>
            <a:grpSpLocks noChangeAspect="1" noGrp="1" noMove="1" noResize="1" noRot="1" noUngrp="1"/>
          </p:cNvGrpSpPr>
          <p:nvPr/>
        </p:nvGrpSpPr>
        <p:grpSpPr bwMode="auto">
          <a:xfrm>
            <a:off x="11219290" y="1"/>
            <a:ext cx="972709" cy="1935307"/>
            <a:chOff x="10918968" y="713127"/>
            <a:chExt cx="1273032" cy="2532832"/>
          </a:xfrm>
        </p:grpSpPr>
        <p:sp>
          <p:nvSpPr>
            <p:cNvPr id="17" name="Rectangle 16"/>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8" name="Isosceles Triangle 17"/>
            <p:cNvSpPr/>
            <p:nvPr/>
          </p:nvSpPr>
          <p:spPr bwMode="auto">
            <a:xfrm rot="16199998">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 name="Slide Number Placeholder 4"/>
          <p:cNvSpPr>
            <a:spLocks noGrp="1"/>
          </p:cNvSpPr>
          <p:nvPr>
            <p:ph type="sldNum" sz="quarter" idx="12"/>
          </p:nvPr>
        </p:nvSpPr>
        <p:spPr bwMode="auto">
          <a:xfrm>
            <a:off x="8805333"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23</a:t>
            </a:fld>
            <a:endParaRPr lang="en-US" sz="1200">
              <a:solidFill>
                <a:schemeClr val="tx1">
                  <a:tint val="75000"/>
                </a:schemeClr>
              </a:solidFill>
              <a:latin typeface="+mn-lt"/>
            </a:endParaRPr>
          </a:p>
        </p:txBody>
      </p:sp>
      <p:pic>
        <p:nvPicPr>
          <p:cNvPr id="1762020712" name=""/>
          <p:cNvPicPr>
            <a:picLocks noChangeAspect="1"/>
          </p:cNvPicPr>
          <p:nvPr/>
        </p:nvPicPr>
        <p:blipFill>
          <a:blip r:embed="rId3"/>
          <a:stretch/>
        </p:blipFill>
        <p:spPr bwMode="auto">
          <a:xfrm>
            <a:off x="5678009" y="1350145"/>
            <a:ext cx="5534024" cy="44672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23" name="Rectangle 22"/>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marL="0" marR="0" lvl="0" indent="0" algn="l" defTabSz="914400">
              <a:lnSpc>
                <a:spcPct val="100000"/>
              </a:lnSpc>
              <a:spcBef>
                <a:spcPts val="0"/>
              </a:spcBef>
              <a:spcAft>
                <a:spcPts val="0"/>
              </a:spcAft>
              <a:buClrTx/>
              <a:buSzTx/>
              <a:buFontTx/>
              <a:buNone/>
              <a:defRPr/>
            </a:pPr>
            <a:r>
              <a:rPr lang="en-US" sz="3700" b="0" i="0" u="none" strike="noStrike" cap="none" spc="0">
                <a:ln>
                  <a:noFill/>
                </a:ln>
                <a:solidFill>
                  <a:srgbClr val="0B49CB"/>
                </a:solidFill>
                <a:latin typeface="Abadi"/>
                <a:ea typeface="+mn-ea"/>
                <a:cs typeface="+mn-cs"/>
              </a:rPr>
              <a:t>All Launch Site Names</a:t>
            </a:r>
            <a:endParaRPr/>
          </a:p>
        </p:txBody>
      </p:sp>
      <p:sp>
        <p:nvSpPr>
          <p:cNvPr id="3" name="Content Placeholder 2"/>
          <p:cNvSpPr>
            <a:spLocks noGrp="1"/>
          </p:cNvSpPr>
          <p:nvPr>
            <p:ph type="body" sz="half" idx="4294967295"/>
          </p:nvPr>
        </p:nvSpPr>
        <p:spPr bwMode="auto">
          <a:xfrm>
            <a:off x="643469" y="1782981"/>
            <a:ext cx="4008384" cy="4393982"/>
          </a:xfrm>
          <a:prstGeom prst="rect">
            <a:avLst/>
          </a:prstGeom>
        </p:spPr>
        <p:txBody>
          <a:bodyPr vert="horz" lIns="91440" tIns="45720" rIns="91440" bIns="45720" rtlCol="0">
            <a:normAutofit/>
          </a:bodyPr>
          <a:lstStyle/>
          <a:p>
            <a:pPr>
              <a:spcBef>
                <a:spcPts val="1400"/>
              </a:spcBef>
              <a:defRPr/>
            </a:pPr>
            <a:r>
              <a:rPr lang="en-US" sz="2200">
                <a:latin typeface="Abadi"/>
              </a:rPr>
              <a:t>We used the key word </a:t>
            </a:r>
            <a:r>
              <a:rPr lang="en-US" sz="2200" b="1">
                <a:latin typeface="Abadi"/>
              </a:rPr>
              <a:t>DISTINCT</a:t>
            </a:r>
            <a:r>
              <a:rPr lang="en-US" sz="2200">
                <a:latin typeface="Abadi"/>
              </a:rPr>
              <a:t> to show only unique launch sites from the SpaceX data.</a:t>
            </a:r>
            <a:endParaRPr/>
          </a:p>
          <a:p>
            <a:pPr>
              <a:spcBef>
                <a:spcPts val="1400"/>
              </a:spcBef>
              <a:defRPr/>
            </a:pPr>
            <a:endParaRPr lang="en-US" sz="2000"/>
          </a:p>
        </p:txBody>
      </p:sp>
      <p:grpSp>
        <p:nvGrpSpPr>
          <p:cNvPr id="25" name="Group 24"/>
          <p:cNvGrpSpPr>
            <a:grpSpLocks noChangeAspect="1" noGrp="1" noMove="1" noResize="1" noRot="1" noUngrp="1"/>
          </p:cNvGrpSpPr>
          <p:nvPr/>
        </p:nvGrpSpPr>
        <p:grpSpPr bwMode="auto">
          <a:xfrm>
            <a:off x="0" y="4601497"/>
            <a:ext cx="1014060" cy="2017580"/>
            <a:chOff x="0" y="4601497"/>
            <a:chExt cx="1014060" cy="2017580"/>
          </a:xfrm>
        </p:grpSpPr>
        <p:sp>
          <p:nvSpPr>
            <p:cNvPr id="26" name="Isosceles Triangle 25"/>
            <p:cNvSpPr/>
            <p:nvPr/>
          </p:nvSpPr>
          <p:spPr bwMode="auto">
            <a:xfrm rot="5400000">
              <a:off x="-501759"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7" name="Rectangle 26"/>
            <p:cNvSpPr/>
            <p:nvPr/>
          </p:nvSpPr>
          <p:spPr bwMode="auto">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29" name="Group 28"/>
          <p:cNvGrpSpPr>
            <a:grpSpLocks noChangeAspect="1" noGrp="1" noMove="1" noResize="1" noRot="1" noUngrp="1"/>
          </p:cNvGrpSpPr>
          <p:nvPr/>
        </p:nvGrpSpPr>
        <p:grpSpPr bwMode="auto">
          <a:xfrm>
            <a:off x="11219290" y="1"/>
            <a:ext cx="972709" cy="1935307"/>
            <a:chOff x="10918968" y="713127"/>
            <a:chExt cx="1273032" cy="2532832"/>
          </a:xfrm>
        </p:grpSpPr>
        <p:sp>
          <p:nvSpPr>
            <p:cNvPr id="30" name="Rectangle 29"/>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Isosceles Triangle 30"/>
            <p:cNvSpPr/>
            <p:nvPr/>
          </p:nvSpPr>
          <p:spPr bwMode="auto">
            <a:xfrm rot="16199998">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5" name="Slide Number Placeholder 4"/>
          <p:cNvSpPr>
            <a:spLocks noGrp="1"/>
          </p:cNvSpPr>
          <p:nvPr>
            <p:ph type="sldNum" sz="quarter" idx="12"/>
          </p:nvPr>
        </p:nvSpPr>
        <p:spPr bwMode="auto">
          <a:xfrm>
            <a:off x="8805333"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24</a:t>
            </a:fld>
            <a:endParaRPr lang="en-US" sz="1200">
              <a:solidFill>
                <a:schemeClr val="tx1">
                  <a:tint val="75000"/>
                </a:schemeClr>
              </a:solidFill>
              <a:latin typeface="+mn-lt"/>
            </a:endParaRPr>
          </a:p>
        </p:txBody>
      </p:sp>
      <p:pic>
        <p:nvPicPr>
          <p:cNvPr id="657133441" name=""/>
          <p:cNvPicPr>
            <a:picLocks noChangeAspect="1"/>
          </p:cNvPicPr>
          <p:nvPr/>
        </p:nvPicPr>
        <p:blipFill>
          <a:blip r:embed="rId3"/>
          <a:stretch/>
        </p:blipFill>
        <p:spPr bwMode="auto">
          <a:xfrm flipH="0" flipV="0">
            <a:off x="2516286" y="3138994"/>
            <a:ext cx="7469427" cy="243470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25</a:t>
            </a:fld>
            <a:endParaRPr lang="en-US"/>
          </a:p>
        </p:txBody>
      </p:sp>
      <p:sp>
        <p:nvSpPr>
          <p:cNvPr id="5" name="Content Placeholder 4"/>
          <p:cNvSpPr>
            <a:spLocks noGrp="1"/>
          </p:cNvSpPr>
          <p:nvPr>
            <p:ph idx="4294967295"/>
          </p:nvPr>
        </p:nvSpPr>
        <p:spPr bwMode="auto">
          <a:xfrm flipH="0" flipV="0">
            <a:off x="770010" y="1367500"/>
            <a:ext cx="3891711" cy="4122999"/>
          </a:xfrm>
          <a:prstGeom prst="rect">
            <a:avLst/>
          </a:prstGeom>
        </p:spPr>
        <p:txBody>
          <a:bodyPr>
            <a:normAutofit/>
          </a:bodyPr>
          <a:lstStyle/>
          <a:p>
            <a:pPr marL="0" indent="0">
              <a:lnSpc>
                <a:spcPct val="100000"/>
              </a:lnSpc>
              <a:spcBef>
                <a:spcPts val="1400"/>
              </a:spcBef>
              <a:buFont typeface="Arial"/>
              <a:buNone/>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We used the query above to display 5 records where launch sites begin with `CCA`</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Names Begin with 'CCA'</a:t>
            </a:r>
            <a:endParaRPr/>
          </a:p>
        </p:txBody>
      </p:sp>
      <p:pic>
        <p:nvPicPr>
          <p:cNvPr id="677739212" name=""/>
          <p:cNvPicPr>
            <a:picLocks noChangeAspect="1"/>
          </p:cNvPicPr>
          <p:nvPr/>
        </p:nvPicPr>
        <p:blipFill>
          <a:blip r:embed="rId4"/>
          <a:stretch/>
        </p:blipFill>
        <p:spPr bwMode="auto">
          <a:xfrm flipH="0" flipV="0">
            <a:off x="4430533" y="1464300"/>
            <a:ext cx="7498360" cy="422295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26</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We calculated the total payload carried by boosters from NASA as 525 using the query below</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Payload Mass</a:t>
            </a:r>
            <a:endParaRPr/>
          </a:p>
        </p:txBody>
      </p:sp>
      <p:sp>
        <p:nvSpPr>
          <p:cNvPr id="1744113371" name=""/>
          <p:cNvSpPr/>
          <p:nvPr/>
        </p:nvSpPr>
        <p:spPr bwMode="auto">
          <a:xfrm>
            <a:off x="5968559" y="3154680"/>
            <a:ext cx="255240" cy="6404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br>
              <a:rPr/>
            </a:br>
            <a:endParaRPr/>
          </a:p>
        </p:txBody>
      </p:sp>
      <p:graphicFrame>
        <p:nvGraphicFramePr>
          <p:cNvPr id="576055898" name=""/>
          <p:cNvGraphicFramePr>
            <a:graphicFrameLocks xmlns:a="http://schemas.openxmlformats.org/drawingml/2006/main"/>
          </p:cNvGraphicFramePr>
          <p:nvPr/>
        </p:nvGraphicFramePr>
        <p:xfrm>
          <a:off x="0" y="0"/>
          <a:ext cx="3600000" cy="3600000"/>
        </p:xfrm>
        <a:graphic>
          <a:graphicData uri="http://schemas.openxmlformats.org/drawingml/2006/table">
            <a:tbl>
              <a:tblPr firstRow="1" firstCol="1" lastRow="0" lastCol="0" bandRow="1" bandCol="0"/>
              <a:tblGrid>
                <a:gridCol w="222498"/>
              </a:tblGrid>
              <a:tr h="567690">
                <a:tc>
                  <a:txBody>
                    <a:bodyPr/>
                    <a:p>
                      <a:pPr>
                        <a:defRPr/>
                      </a:pPr>
                      <a:endParaRPr/>
                    </a:p>
                    <a:p>
                      <a:pPr>
                        <a:defRPr/>
                      </a:pPr>
                      <a:r>
                        <a:rPr sz="1050" b="0" i="0" u="none">
                          <a:solidFill>
                            <a:srgbClr val="000000"/>
                          </a:solidFill>
                          <a:latin typeface="Liberation Sans"/>
                          <a:ea typeface="Liberation Sans"/>
                          <a:cs typeface="Liberation Sans"/>
                        </a:rPr>
                        <a:t>525</a:t>
                      </a:r>
                      <a:endParaRPr/>
                    </a:p>
                  </a:txBody>
                  <a:tcPr marL="66674" marR="66674" marT="66674" marB="66674" anchor="ctr">
                    <a:lnL w="12700" algn="ctr">
                      <a:noFill/>
                    </a:lnL>
                    <a:lnR w="12700" algn="ctr">
                      <a:noFill/>
                    </a:lnR>
                    <a:lnT w="12700" algn="ctr">
                      <a:noFill/>
                    </a:lnT>
                    <a:lnB w="12700" algn="ctr">
                      <a:noFill/>
                    </a:lnB>
                  </a:tcPr>
                </a:tc>
              </a:tr>
            </a:tbl>
          </a:graphicData>
        </a:graphic>
      </p:graphicFrame>
      <p:pic>
        <p:nvPicPr>
          <p:cNvPr id="2143272564" name=""/>
          <p:cNvPicPr>
            <a:picLocks noChangeAspect="1"/>
          </p:cNvPicPr>
          <p:nvPr/>
        </p:nvPicPr>
        <p:blipFill>
          <a:blip r:embed="rId4"/>
          <a:stretch/>
        </p:blipFill>
        <p:spPr bwMode="auto">
          <a:xfrm>
            <a:off x="923166" y="3033202"/>
            <a:ext cx="9439274" cy="21145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3" name="Title 1"/>
          <p:cNvSpPr txBox="1"/>
          <p:nvPr/>
        </p:nvSpPr>
        <p:spPr bwMode="auto">
          <a:xfrm>
            <a:off x="648929" y="629266"/>
            <a:ext cx="3505495" cy="1622321"/>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700">
                <a:solidFill>
                  <a:srgbClr val="0B49CB"/>
                </a:solidFill>
                <a:latin typeface="Abadi"/>
                <a:ea typeface="+mj-ea"/>
                <a:cs typeface="+mj-cs"/>
              </a:rPr>
              <a:t>Average Payload Mass by F9 v1.1</a:t>
            </a:r>
            <a:endParaRPr/>
          </a:p>
        </p:txBody>
      </p:sp>
      <p:sp>
        <p:nvSpPr>
          <p:cNvPr id="5" name="Content Placeholder 4"/>
          <p:cNvSpPr>
            <a:spLocks noGrp="1"/>
          </p:cNvSpPr>
          <p:nvPr>
            <p:ph idx="4294967295"/>
          </p:nvPr>
        </p:nvSpPr>
        <p:spPr bwMode="auto">
          <a:xfrm>
            <a:off x="648931" y="2438400"/>
            <a:ext cx="3505494" cy="3785419"/>
          </a:xfrm>
          <a:prstGeom prst="rect">
            <a:avLst/>
          </a:prstGeom>
        </p:spPr>
        <p:txBody>
          <a:bodyPr vert="horz" lIns="91440" tIns="45720" rIns="91440" bIns="45720" rtlCol="0">
            <a:normAutofit/>
          </a:bodyPr>
          <a:lstStyle/>
          <a:p>
            <a:pPr>
              <a:spcBef>
                <a:spcPts val="1400"/>
              </a:spcBef>
              <a:defRPr/>
            </a:pPr>
            <a:r>
              <a:rPr lang="en-US" sz="2000">
                <a:latin typeface="Abadi"/>
              </a:rPr>
              <a:t>We calculated the average payload mass carried by booster version F9 v1.1 as 2928.4</a:t>
            </a:r>
            <a:endParaRPr/>
          </a:p>
          <a:p>
            <a:pPr>
              <a:spcBef>
                <a:spcPts val="1400"/>
              </a:spcBef>
              <a:defRPr/>
            </a:pPr>
            <a:endParaRPr lang="en-US" sz="2000"/>
          </a:p>
        </p:txBody>
      </p:sp>
      <p:sp>
        <p:nvSpPr>
          <p:cNvPr id="11" name="Rectangle 10"/>
          <p:cNvSpPr>
            <a:spLocks noAdjustHandles="1" noChangeArrowheads="1" noChangeAspect="1" noChangeShapeType="1" noEditPoints="1" noGrp="1" noMove="1" noResize="1" noRot="1" noTextEdit="1"/>
          </p:cNvSpPr>
          <p:nvPr/>
        </p:nvSpPr>
        <p:spPr bwMode="auto">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 name="Slide Number Placeholder 3"/>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303030"/>
                </a:solidFill>
                <a:latin typeface="+mn-lt"/>
              </a:rPr>
              <a:t>27</a:t>
            </a:fld>
            <a:endParaRPr lang="en-US" sz="1200">
              <a:solidFill>
                <a:srgbClr val="303030"/>
              </a:solidFill>
              <a:latin typeface="+mn-lt"/>
            </a:endParaRPr>
          </a:p>
        </p:txBody>
      </p:sp>
      <p:pic>
        <p:nvPicPr>
          <p:cNvPr id="636650875" name=""/>
          <p:cNvPicPr>
            <a:picLocks noChangeAspect="1"/>
          </p:cNvPicPr>
          <p:nvPr/>
        </p:nvPicPr>
        <p:blipFill>
          <a:blip r:embed="rId3"/>
          <a:stretch/>
        </p:blipFill>
        <p:spPr bwMode="auto">
          <a:xfrm flipH="0" flipV="0">
            <a:off x="1628519" y="3691740"/>
            <a:ext cx="9073870" cy="210528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1" name="Rectangle 10"/>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First Successful Ground Landing Date</a:t>
            </a:r>
            <a:endParaRPr/>
          </a:p>
        </p:txBody>
      </p:sp>
      <p:sp>
        <p:nvSpPr>
          <p:cNvPr id="5" name="Content Placeholder 4"/>
          <p:cNvSpPr>
            <a:spLocks noGrp="1"/>
          </p:cNvSpPr>
          <p:nvPr>
            <p:ph idx="4294967295"/>
          </p:nvPr>
        </p:nvSpPr>
        <p:spPr bwMode="auto">
          <a:xfrm>
            <a:off x="643469" y="1782981"/>
            <a:ext cx="4008384" cy="4393982"/>
          </a:xfrm>
          <a:prstGeom prst="rect">
            <a:avLst/>
          </a:prstGeom>
        </p:spPr>
        <p:txBody>
          <a:bodyPr vert="horz" lIns="91440" tIns="45720" rIns="91440" bIns="45720" rtlCol="0">
            <a:normAutofit/>
          </a:bodyPr>
          <a:lstStyle/>
          <a:p>
            <a:pPr>
              <a:spcBef>
                <a:spcPts val="1400"/>
              </a:spcBef>
              <a:defRPr/>
            </a:pPr>
            <a:r>
              <a:rPr lang="en-US" sz="1800">
                <a:latin typeface="Abadi"/>
              </a:rPr>
              <a:t>We observed that the dates of the first successful landing outcome on ground pad was 22</a:t>
            </a:r>
            <a:r>
              <a:rPr lang="en-US" sz="1800" baseline="30000">
                <a:latin typeface="Abadi"/>
              </a:rPr>
              <a:t>nd</a:t>
            </a:r>
            <a:r>
              <a:rPr lang="en-US" sz="1800">
                <a:latin typeface="Abadi"/>
              </a:rPr>
              <a:t> December 2015</a:t>
            </a:r>
            <a:endParaRPr/>
          </a:p>
        </p:txBody>
      </p:sp>
      <p:grpSp>
        <p:nvGrpSpPr>
          <p:cNvPr id="13" name="Group 12"/>
          <p:cNvGrpSpPr>
            <a:grpSpLocks noChangeAspect="1" noGrp="1" noMove="1" noResize="1" noRot="1" noUngrp="1"/>
          </p:cNvGrpSpPr>
          <p:nvPr/>
        </p:nvGrpSpPr>
        <p:grpSpPr bwMode="auto">
          <a:xfrm>
            <a:off x="0" y="4601497"/>
            <a:ext cx="1014060" cy="2017580"/>
            <a:chOff x="0" y="4601497"/>
            <a:chExt cx="1014060" cy="2017580"/>
          </a:xfrm>
        </p:grpSpPr>
        <p:sp>
          <p:nvSpPr>
            <p:cNvPr id="14" name="Isosceles Triangle 13"/>
            <p:cNvSpPr/>
            <p:nvPr/>
          </p:nvSpPr>
          <p:spPr bwMode="auto">
            <a:xfrm rot="5400000">
              <a:off x="-501759"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5" name="Rectangle 14"/>
            <p:cNvSpPr/>
            <p:nvPr/>
          </p:nvSpPr>
          <p:spPr bwMode="auto">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17" name="Group 16"/>
          <p:cNvGrpSpPr>
            <a:grpSpLocks noChangeAspect="1" noGrp="1" noMove="1" noResize="1" noRot="1" noUngrp="1"/>
          </p:cNvGrpSpPr>
          <p:nvPr/>
        </p:nvGrpSpPr>
        <p:grpSpPr bwMode="auto">
          <a:xfrm>
            <a:off x="11219290" y="1"/>
            <a:ext cx="972709" cy="1935307"/>
            <a:chOff x="10918968" y="713127"/>
            <a:chExt cx="1273032" cy="2532832"/>
          </a:xfrm>
        </p:grpSpPr>
        <p:sp>
          <p:nvSpPr>
            <p:cNvPr id="18" name="Rectangle 17"/>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9" name="Isosceles Triangle 18"/>
            <p:cNvSpPr/>
            <p:nvPr/>
          </p:nvSpPr>
          <p:spPr bwMode="auto">
            <a:xfrm rot="16199998">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4" name="Slide Number Placeholder 3"/>
          <p:cNvSpPr>
            <a:spLocks noGrp="1"/>
          </p:cNvSpPr>
          <p:nvPr>
            <p:ph type="sldNum" sz="quarter" idx="12"/>
          </p:nvPr>
        </p:nvSpPr>
        <p:spPr bwMode="auto">
          <a:xfrm>
            <a:off x="8805333"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28</a:t>
            </a:fld>
            <a:endParaRPr lang="en-US" sz="1200">
              <a:solidFill>
                <a:schemeClr val="tx1">
                  <a:tint val="75000"/>
                </a:schemeClr>
              </a:solidFill>
              <a:latin typeface="+mn-lt"/>
            </a:endParaRPr>
          </a:p>
        </p:txBody>
      </p:sp>
      <p:pic>
        <p:nvPicPr>
          <p:cNvPr id="1941358419" name=""/>
          <p:cNvPicPr>
            <a:picLocks noChangeAspect="1"/>
          </p:cNvPicPr>
          <p:nvPr/>
        </p:nvPicPr>
        <p:blipFill>
          <a:blip r:embed="rId3"/>
          <a:stretch/>
        </p:blipFill>
        <p:spPr bwMode="auto">
          <a:xfrm>
            <a:off x="1794029" y="3125679"/>
            <a:ext cx="9439274" cy="24479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3" name="Rectangle 12"/>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15" name="Group 14"/>
          <p:cNvGrpSpPr>
            <a:grpSpLocks noChangeAspect="1" noGrp="1" noMove="1" noResize="1" noRot="1" noUngrp="1"/>
          </p:cNvGrpSpPr>
          <p:nvPr/>
        </p:nvGrpSpPr>
        <p:grpSpPr bwMode="auto">
          <a:xfrm flipH="1">
            <a:off x="0" y="1"/>
            <a:ext cx="972709" cy="1935307"/>
            <a:chOff x="10918968" y="713127"/>
            <a:chExt cx="1273032" cy="2532832"/>
          </a:xfrm>
        </p:grpSpPr>
        <p:sp>
          <p:nvSpPr>
            <p:cNvPr id="16" name="Rectangle 15"/>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 name="Isosceles Triangle 16"/>
            <p:cNvSpPr/>
            <p:nvPr/>
          </p:nvSpPr>
          <p:spPr bwMode="auto">
            <a:xfrm rot="16199998">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8"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Successful Drone Ship Landing with Payload between 4000 and 6000</a:t>
            </a:r>
            <a:endParaRPr/>
          </a:p>
        </p:txBody>
      </p:sp>
      <p:sp>
        <p:nvSpPr>
          <p:cNvPr id="5" name="Content Placeholder 4"/>
          <p:cNvSpPr>
            <a:spLocks noGrp="1"/>
          </p:cNvSpPr>
          <p:nvPr>
            <p:ph idx="4294967295"/>
          </p:nvPr>
        </p:nvSpPr>
        <p:spPr bwMode="auto">
          <a:xfrm>
            <a:off x="7544052" y="1782981"/>
            <a:ext cx="4004479" cy="4393982"/>
          </a:xfrm>
          <a:prstGeom prst="rect">
            <a:avLst/>
          </a:prstGeom>
        </p:spPr>
        <p:txBody>
          <a:bodyPr vert="horz" lIns="91440" tIns="45720" rIns="91440" bIns="45720" rtlCol="0">
            <a:normAutofit/>
          </a:bodyPr>
          <a:lstStyle/>
          <a:p>
            <a:pPr>
              <a:spcBef>
                <a:spcPts val="1400"/>
              </a:spcBef>
              <a:defRPr/>
            </a:pPr>
            <a:r>
              <a:rPr lang="en-US" sz="2000">
                <a:latin typeface="Abadi"/>
              </a:rPr>
              <a:t>We used the </a:t>
            </a:r>
            <a:r>
              <a:rPr lang="en-US" sz="2000" b="1">
                <a:latin typeface="Abadi"/>
              </a:rPr>
              <a:t>WHERE</a:t>
            </a:r>
            <a:r>
              <a:rPr lang="en-US" sz="2000">
                <a:latin typeface="Abadi"/>
              </a:rPr>
              <a:t> clause to filter for boosters which have successfully landed on drone ship and applied the </a:t>
            </a:r>
            <a:r>
              <a:rPr lang="en-US" sz="2000" b="1">
                <a:latin typeface="Abadi"/>
              </a:rPr>
              <a:t>AND</a:t>
            </a:r>
            <a:r>
              <a:rPr lang="en-US" sz="2000">
                <a:latin typeface="Abadi"/>
              </a:rPr>
              <a:t> condition to determine successful landing with payload mass greater than 4000 but less than 6000</a:t>
            </a:r>
            <a:endParaRPr/>
          </a:p>
          <a:p>
            <a:pPr>
              <a:spcBef>
                <a:spcPts val="1400"/>
              </a:spcBef>
              <a:defRPr/>
            </a:pPr>
            <a:endParaRPr lang="en-US" sz="2000"/>
          </a:p>
        </p:txBody>
      </p:sp>
      <p:sp>
        <p:nvSpPr>
          <p:cNvPr id="4" name="Slide Number Placeholder 3"/>
          <p:cNvSpPr>
            <a:spLocks noGrp="1"/>
          </p:cNvSpPr>
          <p:nvPr>
            <p:ph type="sldNum" sz="quarter" idx="12"/>
          </p:nvPr>
        </p:nvSpPr>
        <p:spPr bwMode="auto">
          <a:xfrm>
            <a:off x="8805332"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29</a:t>
            </a:fld>
            <a:endParaRPr lang="en-US" sz="1200">
              <a:solidFill>
                <a:schemeClr val="tx1">
                  <a:tint val="75000"/>
                </a:schemeClr>
              </a:solidFill>
              <a:latin typeface="+mn-lt"/>
            </a:endParaRPr>
          </a:p>
        </p:txBody>
      </p:sp>
      <p:grpSp>
        <p:nvGrpSpPr>
          <p:cNvPr id="19" name="Group 18"/>
          <p:cNvGrpSpPr>
            <a:grpSpLocks noChangeAspect="1" noGrp="1" noMove="1" noResize="1" noRot="1" noUngrp="1"/>
          </p:cNvGrpSpPr>
          <p:nvPr/>
        </p:nvGrpSpPr>
        <p:grpSpPr bwMode="auto">
          <a:xfrm>
            <a:off x="11177940" y="4601497"/>
            <a:ext cx="1014060" cy="2017580"/>
            <a:chOff x="11177940" y="4601497"/>
            <a:chExt cx="1014060" cy="2017580"/>
          </a:xfrm>
        </p:grpSpPr>
        <p:sp>
          <p:nvSpPr>
            <p:cNvPr id="20" name="Isosceles Triangle 19"/>
            <p:cNvSpPr/>
            <p:nvPr/>
          </p:nvSpPr>
          <p:spPr bwMode="auto">
            <a:xfrm rot="16199998" flipH="1">
              <a:off x="10676180"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1" name="Rectangle 20"/>
            <p:cNvSpPr/>
            <p:nvPr/>
          </p:nvSpPr>
          <p:spPr bwMode="auto">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pic>
        <p:nvPicPr>
          <p:cNvPr id="1024857302" name=""/>
          <p:cNvPicPr>
            <a:picLocks noChangeAspect="1"/>
          </p:cNvPicPr>
          <p:nvPr/>
        </p:nvPicPr>
        <p:blipFill>
          <a:blip r:embed="rId3"/>
          <a:stretch/>
        </p:blipFill>
        <p:spPr bwMode="auto">
          <a:xfrm flipH="0" flipV="0">
            <a:off x="138713" y="2205305"/>
            <a:ext cx="7528470" cy="229784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3" name="Rectangle 12"/>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15" name="Group 14"/>
          <p:cNvGrpSpPr>
            <a:grpSpLocks noChangeAspect="1" noGrp="1" noMove="1" noResize="1" noRot="1" noUngrp="1"/>
          </p:cNvGrpSpPr>
          <p:nvPr/>
        </p:nvGrpSpPr>
        <p:grpSpPr bwMode="auto">
          <a:xfrm flipH="1">
            <a:off x="0" y="1"/>
            <a:ext cx="972709" cy="1935307"/>
            <a:chOff x="10918968" y="713127"/>
            <a:chExt cx="1273032" cy="2532832"/>
          </a:xfrm>
        </p:grpSpPr>
        <p:sp>
          <p:nvSpPr>
            <p:cNvPr id="16" name="Rectangle 15"/>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 name="Isosceles Triangle 16"/>
            <p:cNvSpPr/>
            <p:nvPr/>
          </p:nvSpPr>
          <p:spPr bwMode="auto">
            <a:xfrm rot="16199998">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8"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Total Number of Successful and Failure Mission Outcomes</a:t>
            </a:r>
            <a:endParaRPr/>
          </a:p>
        </p:txBody>
      </p:sp>
      <p:sp>
        <p:nvSpPr>
          <p:cNvPr id="5" name="Content Placeholder 4"/>
          <p:cNvSpPr>
            <a:spLocks noGrp="1"/>
          </p:cNvSpPr>
          <p:nvPr>
            <p:ph idx="4294967295"/>
          </p:nvPr>
        </p:nvSpPr>
        <p:spPr bwMode="auto">
          <a:xfrm>
            <a:off x="7544052" y="1782981"/>
            <a:ext cx="4004479" cy="4393982"/>
          </a:xfrm>
          <a:prstGeom prst="rect">
            <a:avLst/>
          </a:prstGeom>
        </p:spPr>
        <p:txBody>
          <a:bodyPr vert="horz" lIns="91440" tIns="45720" rIns="91440" bIns="45720" rtlCol="0">
            <a:normAutofit/>
          </a:bodyPr>
          <a:lstStyle/>
          <a:p>
            <a:pPr>
              <a:spcBef>
                <a:spcPts val="1400"/>
              </a:spcBef>
              <a:defRPr/>
            </a:pPr>
            <a:r>
              <a:rPr lang="en-US" sz="2000">
                <a:latin typeface="Abadi"/>
              </a:rPr>
              <a:t>We used wildcard like ‘%’ to filter for </a:t>
            </a:r>
            <a:r>
              <a:rPr lang="en-US" sz="2000" b="1">
                <a:latin typeface="Abadi"/>
              </a:rPr>
              <a:t>WHERE</a:t>
            </a:r>
            <a:r>
              <a:rPr lang="en-US" sz="2000">
                <a:latin typeface="Abadi"/>
              </a:rPr>
              <a:t> </a:t>
            </a:r>
            <a:r>
              <a:rPr lang="en-US" sz="2000">
                <a:latin typeface="Abadi"/>
              </a:rPr>
              <a:t>MissionOutcome</a:t>
            </a:r>
            <a:r>
              <a:rPr lang="en-US" sz="2000">
                <a:latin typeface="Abadi"/>
              </a:rPr>
              <a:t> was a success or a failure. </a:t>
            </a:r>
            <a:endParaRPr/>
          </a:p>
          <a:p>
            <a:pPr>
              <a:spcBef>
                <a:spcPts val="1400"/>
              </a:spcBef>
              <a:defRPr/>
            </a:pPr>
            <a:endParaRPr lang="en-US" sz="2000"/>
          </a:p>
        </p:txBody>
      </p:sp>
      <p:sp>
        <p:nvSpPr>
          <p:cNvPr id="4" name="Slide Number Placeholder 3"/>
          <p:cNvSpPr>
            <a:spLocks noGrp="1"/>
          </p:cNvSpPr>
          <p:nvPr>
            <p:ph type="sldNum" sz="quarter" idx="12"/>
          </p:nvPr>
        </p:nvSpPr>
        <p:spPr bwMode="auto">
          <a:xfrm>
            <a:off x="8805332"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30</a:t>
            </a:fld>
            <a:endParaRPr lang="en-US" sz="1200">
              <a:solidFill>
                <a:schemeClr val="tx1">
                  <a:tint val="75000"/>
                </a:schemeClr>
              </a:solidFill>
              <a:latin typeface="+mn-lt"/>
            </a:endParaRPr>
          </a:p>
        </p:txBody>
      </p:sp>
      <p:grpSp>
        <p:nvGrpSpPr>
          <p:cNvPr id="19" name="Group 18"/>
          <p:cNvGrpSpPr>
            <a:grpSpLocks noChangeAspect="1" noGrp="1" noMove="1" noResize="1" noRot="1" noUngrp="1"/>
          </p:cNvGrpSpPr>
          <p:nvPr/>
        </p:nvGrpSpPr>
        <p:grpSpPr bwMode="auto">
          <a:xfrm>
            <a:off x="11177940" y="4601497"/>
            <a:ext cx="1014060" cy="2017580"/>
            <a:chOff x="11177940" y="4601497"/>
            <a:chExt cx="1014060" cy="2017580"/>
          </a:xfrm>
        </p:grpSpPr>
        <p:sp>
          <p:nvSpPr>
            <p:cNvPr id="20" name="Isosceles Triangle 19"/>
            <p:cNvSpPr/>
            <p:nvPr/>
          </p:nvSpPr>
          <p:spPr bwMode="auto">
            <a:xfrm rot="16199998" flipH="1">
              <a:off x="10676180"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1" name="Rectangle 20"/>
            <p:cNvSpPr/>
            <p:nvPr/>
          </p:nvSpPr>
          <p:spPr bwMode="auto">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pic>
        <p:nvPicPr>
          <p:cNvPr id="2124459104" name=""/>
          <p:cNvPicPr>
            <a:picLocks noChangeAspect="1"/>
          </p:cNvPicPr>
          <p:nvPr/>
        </p:nvPicPr>
        <p:blipFill>
          <a:blip r:embed="rId3"/>
          <a:stretch/>
        </p:blipFill>
        <p:spPr bwMode="auto">
          <a:xfrm>
            <a:off x="453130" y="3190412"/>
            <a:ext cx="9524999" cy="23145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a:xfrm>
            <a:off x="8714772" y="6332572"/>
            <a:ext cx="2743200" cy="401638"/>
          </a:xfrm>
        </p:spPr>
        <p:txBody>
          <a:bodyPr anchor="ctr">
            <a:normAutofit/>
          </a:bodyPr>
          <a:lstStyle/>
          <a:p>
            <a:pPr>
              <a:spcAft>
                <a:spcPts val="600"/>
              </a:spcAft>
              <a:defRPr/>
            </a:pPr>
            <a:fld id="{5075537C-CA84-1446-933C-8E9D027F9201}" type="slidenum">
              <a:rPr lang="en-US"/>
              <a:t>3</a:t>
            </a:fld>
            <a:endParaRPr lang="en-US"/>
          </a:p>
        </p:txBody>
      </p:sp>
      <p:sp>
        <p:nvSpPr>
          <p:cNvPr id="10" name="Content Placeholder 2"/>
          <p:cNvSpPr txBox="1"/>
          <p:nvPr/>
        </p:nvSpPr>
        <p:spPr bwMode="auto">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Summary of methodologies</a:t>
            </a:r>
            <a:endParaRPr/>
          </a:p>
          <a:p>
            <a:pPr lvl="1">
              <a:lnSpc>
                <a:spcPct val="100000"/>
              </a:lnSpc>
              <a:spcBef>
                <a:spcPts val="1400"/>
              </a:spcBef>
              <a:buFontTx/>
              <a:buChar char="-"/>
              <a:defRPr/>
            </a:pPr>
            <a:r>
              <a:rPr lang="en-US" sz="1800">
                <a:solidFill>
                  <a:schemeClr val="accent3">
                    <a:lumMod val="25000"/>
                  </a:schemeClr>
                </a:solidFill>
                <a:latin typeface="Abadi"/>
              </a:rPr>
              <a:t>Data Collection through API</a:t>
            </a:r>
            <a:endParaRPr/>
          </a:p>
          <a:p>
            <a:pPr lvl="1">
              <a:lnSpc>
                <a:spcPct val="100000"/>
              </a:lnSpc>
              <a:spcBef>
                <a:spcPts val="1400"/>
              </a:spcBef>
              <a:buFontTx/>
              <a:buChar char="-"/>
              <a:defRPr/>
            </a:pPr>
            <a:r>
              <a:rPr lang="en-US" sz="1800">
                <a:solidFill>
                  <a:schemeClr val="accent3">
                    <a:lumMod val="25000"/>
                  </a:schemeClr>
                </a:solidFill>
                <a:latin typeface="Abadi"/>
              </a:rPr>
              <a:t>Data Collection with Web Scraping</a:t>
            </a:r>
            <a:endParaRPr/>
          </a:p>
          <a:p>
            <a:pPr lvl="1">
              <a:lnSpc>
                <a:spcPct val="100000"/>
              </a:lnSpc>
              <a:spcBef>
                <a:spcPts val="1400"/>
              </a:spcBef>
              <a:buFontTx/>
              <a:buChar char="-"/>
              <a:defRPr/>
            </a:pPr>
            <a:r>
              <a:rPr lang="en-US" sz="1800">
                <a:solidFill>
                  <a:schemeClr val="accent3">
                    <a:lumMod val="25000"/>
                  </a:schemeClr>
                </a:solidFill>
                <a:latin typeface="Abadi"/>
              </a:rPr>
              <a:t>Data Wrangling</a:t>
            </a:r>
            <a:endParaRPr/>
          </a:p>
          <a:p>
            <a:pPr lvl="1">
              <a:lnSpc>
                <a:spcPct val="100000"/>
              </a:lnSpc>
              <a:spcBef>
                <a:spcPts val="1400"/>
              </a:spcBef>
              <a:buFontTx/>
              <a:buChar char="-"/>
              <a:defRPr/>
            </a:pPr>
            <a:r>
              <a:rPr lang="en-US" sz="1800">
                <a:solidFill>
                  <a:schemeClr val="accent3">
                    <a:lumMod val="25000"/>
                  </a:schemeClr>
                </a:solidFill>
                <a:latin typeface="Abadi"/>
              </a:rPr>
              <a:t>Exploratory Data Analysis with SQL</a:t>
            </a:r>
            <a:endParaRPr/>
          </a:p>
          <a:p>
            <a:pPr lvl="1">
              <a:lnSpc>
                <a:spcPct val="100000"/>
              </a:lnSpc>
              <a:spcBef>
                <a:spcPts val="1400"/>
              </a:spcBef>
              <a:buFontTx/>
              <a:buChar char="-"/>
              <a:defRPr/>
            </a:pPr>
            <a:r>
              <a:rPr lang="en-US" sz="1800">
                <a:solidFill>
                  <a:schemeClr val="accent3">
                    <a:lumMod val="25000"/>
                  </a:schemeClr>
                </a:solidFill>
                <a:latin typeface="Abadi"/>
              </a:rPr>
              <a:t>Exploratory Data Analysis with Data Visualization</a:t>
            </a:r>
            <a:endParaRPr/>
          </a:p>
          <a:p>
            <a:pPr lvl="1">
              <a:lnSpc>
                <a:spcPct val="100000"/>
              </a:lnSpc>
              <a:spcBef>
                <a:spcPts val="1400"/>
              </a:spcBef>
              <a:buFontTx/>
              <a:buChar char="-"/>
              <a:defRPr/>
            </a:pPr>
            <a:r>
              <a:rPr lang="en-US" sz="1800">
                <a:solidFill>
                  <a:schemeClr val="accent3">
                    <a:lumMod val="25000"/>
                  </a:schemeClr>
                </a:solidFill>
                <a:latin typeface="Abadi"/>
              </a:rPr>
              <a:t>Interactive Visual Analytics with Folium</a:t>
            </a:r>
            <a:endParaRPr/>
          </a:p>
          <a:p>
            <a:pPr lvl="1">
              <a:lnSpc>
                <a:spcPct val="100000"/>
              </a:lnSpc>
              <a:spcBef>
                <a:spcPts val="1400"/>
              </a:spcBef>
              <a:buFontTx/>
              <a:buChar char="-"/>
              <a:defRPr/>
            </a:pPr>
            <a:r>
              <a:rPr lang="en-US" sz="1800">
                <a:solidFill>
                  <a:schemeClr val="accent3">
                    <a:lumMod val="25000"/>
                  </a:schemeClr>
                </a:solidFill>
                <a:latin typeface="Abadi"/>
              </a:rPr>
              <a:t>Machine Learning Prediction</a:t>
            </a:r>
            <a:endParaRPr/>
          </a:p>
          <a:p>
            <a:pPr>
              <a:lnSpc>
                <a:spcPct val="100000"/>
              </a:lnSpc>
              <a:spcBef>
                <a:spcPts val="1400"/>
              </a:spcBef>
              <a:buFont typeface="Arial"/>
              <a:buChar char="•"/>
              <a:defRPr/>
            </a:pPr>
            <a:r>
              <a:rPr lang="en-US" sz="2200">
                <a:solidFill>
                  <a:schemeClr val="accent3">
                    <a:lumMod val="25000"/>
                  </a:schemeClr>
                </a:solidFill>
                <a:latin typeface="Abadi"/>
              </a:rPr>
              <a:t>Summary of all results</a:t>
            </a:r>
            <a:endParaRPr lang="en-US" sz="1800">
              <a:solidFill>
                <a:schemeClr val="accent3">
                  <a:lumMod val="25000"/>
                </a:schemeClr>
              </a:solidFill>
              <a:latin typeface="Abadi"/>
            </a:endParaRPr>
          </a:p>
          <a:p>
            <a:pPr lvl="1">
              <a:lnSpc>
                <a:spcPct val="100000"/>
              </a:lnSpc>
              <a:spcBef>
                <a:spcPts val="1400"/>
              </a:spcBef>
              <a:buFontTx/>
              <a:buChar char="-"/>
              <a:defRPr/>
            </a:pPr>
            <a:r>
              <a:rPr lang="en-US" sz="1800">
                <a:solidFill>
                  <a:schemeClr val="accent3">
                    <a:lumMod val="25000"/>
                  </a:schemeClr>
                </a:solidFill>
                <a:latin typeface="Abadi"/>
              </a:rPr>
              <a:t>Exploratory Data Analysis result</a:t>
            </a:r>
            <a:endParaRPr/>
          </a:p>
          <a:p>
            <a:pPr lvl="1">
              <a:lnSpc>
                <a:spcPct val="100000"/>
              </a:lnSpc>
              <a:spcBef>
                <a:spcPts val="1400"/>
              </a:spcBef>
              <a:buFontTx/>
              <a:buChar char="-"/>
              <a:defRPr/>
            </a:pPr>
            <a:r>
              <a:rPr lang="en-US" sz="1800">
                <a:solidFill>
                  <a:schemeClr val="accent3">
                    <a:lumMod val="25000"/>
                  </a:schemeClr>
                </a:solidFill>
                <a:latin typeface="Abadi"/>
              </a:rPr>
              <a:t>Interactive analytics in screenshots</a:t>
            </a:r>
            <a:endParaRPr/>
          </a:p>
          <a:p>
            <a:pPr lvl="1">
              <a:lnSpc>
                <a:spcPct val="100000"/>
              </a:lnSpc>
              <a:spcBef>
                <a:spcPts val="1400"/>
              </a:spcBef>
              <a:buFontTx/>
              <a:buChar char="-"/>
              <a:defRPr/>
            </a:pPr>
            <a:r>
              <a:rPr lang="en-US" sz="1800">
                <a:solidFill>
                  <a:schemeClr val="accent3">
                    <a:lumMod val="25000"/>
                  </a:schemeClr>
                </a:solidFill>
                <a:latin typeface="Abadi"/>
              </a:rPr>
              <a:t>Predictive Analytics result</a:t>
            </a:r>
            <a:endParaRPr/>
          </a:p>
          <a:p>
            <a:pPr>
              <a:lnSpc>
                <a:spcPct val="100000"/>
              </a:lnSpc>
              <a:spcBef>
                <a:spcPts val="1400"/>
              </a:spcBef>
              <a:defRPr/>
            </a:pPr>
            <a:endParaRPr lang="en-US" sz="2200">
              <a:solidFill>
                <a:schemeClr val="accent3">
                  <a:lumMod val="25000"/>
                </a:schemeClr>
              </a:solidFill>
              <a:latin typeface="Abadi"/>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Executive Summary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1" name="Rectangle 10"/>
          <p:cNvSpPr>
            <a:spLocks noAdjustHandles="1" noChangeArrowheads="1" noChangeAspect="1" noChangeShapeType="1" noEditPoints="1" noGrp="1" noMove="1" noResize="1" noRot="1" noTextEdit="1"/>
          </p:cNvSpPr>
          <p:nvPr/>
        </p:nvSpPr>
        <p:spPr bwMode="auto">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3" name="Freeform: Shape 12"/>
          <p:cNvSpPr>
            <a:spLocks noAdjustHandles="1" noChangeArrowheads="1" noChangeAspect="1" noChangeShapeType="1" noEditPoints="1" noGrp="1" noMove="1" noResize="1" noRot="1" noTextEdit="1"/>
          </p:cNvSpPr>
          <p:nvPr/>
        </p:nvSpPr>
        <p:spPr bwMode="auto">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fill="norm" stroke="1" extrusionOk="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3" name="Title 1"/>
          <p:cNvSpPr txBox="1"/>
          <p:nvPr/>
        </p:nvSpPr>
        <p:spPr bwMode="auto">
          <a:xfrm>
            <a:off x="838200" y="609600"/>
            <a:ext cx="4015855" cy="1330839"/>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700">
                <a:solidFill>
                  <a:srgbClr val="0B49CB"/>
                </a:solidFill>
                <a:latin typeface="Abadi"/>
                <a:ea typeface="+mj-ea"/>
                <a:cs typeface="+mj-cs"/>
              </a:rPr>
              <a:t>Boosters Carried Maximum Payload</a:t>
            </a:r>
            <a:endParaRPr/>
          </a:p>
        </p:txBody>
      </p:sp>
      <p:sp>
        <p:nvSpPr>
          <p:cNvPr id="5" name="Content Placeholder 4"/>
          <p:cNvSpPr>
            <a:spLocks noGrp="1"/>
          </p:cNvSpPr>
          <p:nvPr>
            <p:ph idx="4294967295"/>
          </p:nvPr>
        </p:nvSpPr>
        <p:spPr bwMode="auto">
          <a:xfrm>
            <a:off x="862366" y="2194102"/>
            <a:ext cx="3427001" cy="3908586"/>
          </a:xfrm>
          <a:prstGeom prst="rect">
            <a:avLst/>
          </a:prstGeom>
        </p:spPr>
        <p:txBody>
          <a:bodyPr vert="horz" lIns="91440" tIns="45720" rIns="91440" bIns="45720" rtlCol="0">
            <a:normAutofit/>
          </a:bodyPr>
          <a:lstStyle/>
          <a:p>
            <a:pPr>
              <a:spcBef>
                <a:spcPts val="1400"/>
              </a:spcBef>
              <a:defRPr/>
            </a:pPr>
            <a:r>
              <a:rPr lang="en-US" sz="1700">
                <a:latin typeface="Abadi"/>
              </a:rPr>
              <a:t>We determined the booster that have carried the maximum payload using a subquery in the </a:t>
            </a:r>
            <a:r>
              <a:rPr lang="en-US" sz="1700" b="1">
                <a:latin typeface="Abadi"/>
              </a:rPr>
              <a:t>WHERE</a:t>
            </a:r>
            <a:r>
              <a:rPr lang="en-US" sz="1700">
                <a:latin typeface="Abadi"/>
              </a:rPr>
              <a:t> clause and the </a:t>
            </a:r>
            <a:r>
              <a:rPr lang="en-US" sz="1700" b="1">
                <a:latin typeface="Abadi"/>
              </a:rPr>
              <a:t>MAX() </a:t>
            </a:r>
            <a:r>
              <a:rPr lang="en-US" sz="1700">
                <a:latin typeface="Abadi"/>
              </a:rPr>
              <a:t>function.</a:t>
            </a:r>
            <a:endParaRPr/>
          </a:p>
        </p:txBody>
      </p:sp>
      <p:sp>
        <p:nvSpPr>
          <p:cNvPr id="4" name="Slide Number Placeholder 3"/>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chemeClr val="tx1">
                    <a:lumMod val="50000"/>
                    <a:lumOff val="50000"/>
                  </a:schemeClr>
                </a:solidFill>
                <a:latin typeface="+mn-lt"/>
              </a:rPr>
              <a:t>31</a:t>
            </a:fld>
            <a:endParaRPr lang="en-US" sz="1000">
              <a:solidFill>
                <a:schemeClr val="tx1">
                  <a:lumMod val="50000"/>
                  <a:lumOff val="50000"/>
                </a:schemeClr>
              </a:solidFill>
              <a:latin typeface="+mn-lt"/>
            </a:endParaRPr>
          </a:p>
        </p:txBody>
      </p:sp>
      <p:pic>
        <p:nvPicPr>
          <p:cNvPr id="1085363943" name=""/>
          <p:cNvPicPr>
            <a:picLocks noChangeAspect="1"/>
          </p:cNvPicPr>
          <p:nvPr/>
        </p:nvPicPr>
        <p:blipFill>
          <a:blip r:embed="rId3"/>
          <a:stretch/>
        </p:blipFill>
        <p:spPr bwMode="auto">
          <a:xfrm flipH="0" flipV="0">
            <a:off x="4232828" y="1581334"/>
            <a:ext cx="7767483" cy="423538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32</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endParaRPr/>
          </a:p>
          <a:p>
            <a:pPr>
              <a:lnSpc>
                <a:spcPct val="100000"/>
              </a:lnSpc>
              <a:spcBef>
                <a:spcPts val="1400"/>
              </a:spcBef>
              <a:defRPr/>
            </a:pPr>
            <a:endParaRPr lang="en-US" sz="2200">
              <a:solidFill>
                <a:schemeClr val="accent3">
                  <a:lumMod val="25000"/>
                </a:schemeClr>
              </a:solidFill>
              <a:latin typeface="Abadi"/>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2015 Launch Records</a:t>
            </a:r>
            <a:endParaRPr/>
          </a:p>
        </p:txBody>
      </p:sp>
      <p:pic>
        <p:nvPicPr>
          <p:cNvPr id="1461265332" name=""/>
          <p:cNvPicPr>
            <a:picLocks noChangeAspect="1"/>
          </p:cNvPicPr>
          <p:nvPr/>
        </p:nvPicPr>
        <p:blipFill>
          <a:blip r:embed="rId4"/>
          <a:stretch/>
        </p:blipFill>
        <p:spPr bwMode="auto">
          <a:xfrm flipH="0" flipV="0">
            <a:off x="1269413" y="3001485"/>
            <a:ext cx="8987091" cy="334193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3" name="Rectangle 12"/>
          <p:cNvSpPr>
            <a:spLocks noAdjustHandles="1" noChangeArrowheads="1" noChangeAspect="1" noChangeShapeType="1" noEditPoints="1" noGrp="1" noMove="1" noResize="1" noRot="1" noTextEdit="1"/>
          </p:cNvSpPr>
          <p:nvPr/>
        </p:nvSpPr>
        <p:spPr bwMode="auto">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15" name="Group 14"/>
          <p:cNvGrpSpPr>
            <a:grpSpLocks noChangeAspect="1" noGrp="1" noMove="1" noResize="1" noRot="1" noUngrp="1"/>
          </p:cNvGrpSpPr>
          <p:nvPr/>
        </p:nvGrpSpPr>
        <p:grpSpPr bwMode="auto">
          <a:xfrm flipH="1">
            <a:off x="0" y="1"/>
            <a:ext cx="972709" cy="1935307"/>
            <a:chOff x="10918968" y="713127"/>
            <a:chExt cx="1273032" cy="2532832"/>
          </a:xfrm>
        </p:grpSpPr>
        <p:sp>
          <p:nvSpPr>
            <p:cNvPr id="16" name="Rectangle 15"/>
            <p:cNvSpPr/>
            <p:nvPr/>
          </p:nvSpPr>
          <p:spPr bwMode="auto">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 name="Isosceles Triangle 16"/>
            <p:cNvSpPr/>
            <p:nvPr/>
          </p:nvSpPr>
          <p:spPr bwMode="auto">
            <a:xfrm rot="16199998">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8" name="Title 1"/>
          <p:cNvSpPr txBox="1"/>
          <p:nvPr/>
        </p:nvSpPr>
        <p:spPr bwMode="auto">
          <a:xfrm>
            <a:off x="643467" y="321734"/>
            <a:ext cx="10905066" cy="1135737"/>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600">
                <a:solidFill>
                  <a:srgbClr val="0B49CB"/>
                </a:solidFill>
                <a:latin typeface="Abadi"/>
                <a:ea typeface="+mj-ea"/>
                <a:cs typeface="+mj-cs"/>
              </a:rPr>
              <a:t>Rank Landing Outcomes Between 2010-06-04 and 2017-03-20</a:t>
            </a:r>
            <a:endParaRPr/>
          </a:p>
        </p:txBody>
      </p:sp>
      <p:sp>
        <p:nvSpPr>
          <p:cNvPr id="5" name="Content Placeholder 4"/>
          <p:cNvSpPr>
            <a:spLocks noGrp="1"/>
          </p:cNvSpPr>
          <p:nvPr>
            <p:ph idx="4294967295"/>
          </p:nvPr>
        </p:nvSpPr>
        <p:spPr bwMode="auto">
          <a:xfrm>
            <a:off x="7544052" y="1782981"/>
            <a:ext cx="4004479" cy="4393982"/>
          </a:xfrm>
          <a:prstGeom prst="rect">
            <a:avLst/>
          </a:prstGeom>
        </p:spPr>
        <p:txBody>
          <a:bodyPr vert="horz" lIns="91440" tIns="45720" rIns="91440" bIns="45720" rtlCol="0">
            <a:normAutofit/>
          </a:bodyPr>
          <a:lstStyle/>
          <a:p>
            <a:pPr>
              <a:spcBef>
                <a:spcPts val="1400"/>
              </a:spcBef>
              <a:defRPr/>
            </a:pPr>
            <a:r>
              <a:rPr lang="en-US" sz="2000">
                <a:latin typeface="Abadi"/>
              </a:rPr>
              <a:t>We selected Landing outcomes and the </a:t>
            </a:r>
            <a:r>
              <a:rPr lang="en-US" sz="2000" b="1">
                <a:latin typeface="Abadi"/>
              </a:rPr>
              <a:t>COUNT</a:t>
            </a:r>
            <a:r>
              <a:rPr lang="en-US" sz="2000">
                <a:latin typeface="Abadi"/>
              </a:rPr>
              <a:t> of landing outcomes from the data and used the </a:t>
            </a:r>
            <a:r>
              <a:rPr lang="en-US" sz="2000" b="1">
                <a:latin typeface="Abadi"/>
              </a:rPr>
              <a:t>WHERE</a:t>
            </a:r>
            <a:r>
              <a:rPr lang="en-US" sz="2000">
                <a:latin typeface="Abadi"/>
              </a:rPr>
              <a:t> clause to filter for landing outcomes </a:t>
            </a:r>
            <a:r>
              <a:rPr lang="en-US" sz="2000" b="1">
                <a:latin typeface="Abadi"/>
              </a:rPr>
              <a:t>BETWEEN</a:t>
            </a:r>
            <a:r>
              <a:rPr lang="en-US" sz="2000">
                <a:latin typeface="Abadi"/>
              </a:rPr>
              <a:t> 2010-06-04 to 2010-03-20.</a:t>
            </a:r>
            <a:endParaRPr/>
          </a:p>
          <a:p>
            <a:pPr>
              <a:spcBef>
                <a:spcPts val="1400"/>
              </a:spcBef>
              <a:defRPr/>
            </a:pPr>
            <a:r>
              <a:rPr lang="en-US" sz="2000">
                <a:latin typeface="Abadi"/>
              </a:rPr>
              <a:t>We applied the </a:t>
            </a:r>
            <a:r>
              <a:rPr lang="en-US" sz="2000" b="1">
                <a:latin typeface="Abadi"/>
              </a:rPr>
              <a:t>GROUP BY </a:t>
            </a:r>
            <a:r>
              <a:rPr lang="en-US" sz="2000">
                <a:latin typeface="Abadi"/>
              </a:rPr>
              <a:t>clause to group the landing outcomes and the </a:t>
            </a:r>
            <a:r>
              <a:rPr lang="en-US" sz="2000" b="1">
                <a:latin typeface="Abadi"/>
              </a:rPr>
              <a:t>ORDER BY </a:t>
            </a:r>
            <a:r>
              <a:rPr lang="en-US" sz="2000">
                <a:latin typeface="Abadi"/>
              </a:rPr>
              <a:t>clause to order the grouped landing outcome in descending order.</a:t>
            </a:r>
            <a:endParaRPr/>
          </a:p>
          <a:p>
            <a:pPr>
              <a:spcBef>
                <a:spcPts val="1400"/>
              </a:spcBef>
              <a:defRPr/>
            </a:pPr>
            <a:endParaRPr lang="en-US" sz="2000"/>
          </a:p>
        </p:txBody>
      </p:sp>
      <p:sp>
        <p:nvSpPr>
          <p:cNvPr id="4" name="Slide Number Placeholder 3"/>
          <p:cNvSpPr>
            <a:spLocks noGrp="1"/>
          </p:cNvSpPr>
          <p:nvPr>
            <p:ph type="sldNum" sz="quarter" idx="12"/>
          </p:nvPr>
        </p:nvSpPr>
        <p:spPr bwMode="auto">
          <a:xfrm>
            <a:off x="8805332"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33</a:t>
            </a:fld>
            <a:endParaRPr lang="en-US" sz="1200">
              <a:solidFill>
                <a:schemeClr val="tx1">
                  <a:tint val="75000"/>
                </a:schemeClr>
              </a:solidFill>
              <a:latin typeface="+mn-lt"/>
            </a:endParaRPr>
          </a:p>
        </p:txBody>
      </p:sp>
      <p:grpSp>
        <p:nvGrpSpPr>
          <p:cNvPr id="19" name="Group 18"/>
          <p:cNvGrpSpPr>
            <a:grpSpLocks noChangeAspect="1" noGrp="1" noMove="1" noResize="1" noRot="1" noUngrp="1"/>
          </p:cNvGrpSpPr>
          <p:nvPr/>
        </p:nvGrpSpPr>
        <p:grpSpPr bwMode="auto">
          <a:xfrm>
            <a:off x="11177940" y="4601497"/>
            <a:ext cx="1014060" cy="2017580"/>
            <a:chOff x="11177940" y="4601497"/>
            <a:chExt cx="1014060" cy="2017580"/>
          </a:xfrm>
        </p:grpSpPr>
        <p:sp>
          <p:nvSpPr>
            <p:cNvPr id="20" name="Isosceles Triangle 19"/>
            <p:cNvSpPr/>
            <p:nvPr/>
          </p:nvSpPr>
          <p:spPr bwMode="auto">
            <a:xfrm rot="16199998" flipH="1">
              <a:off x="10676180" y="5103256"/>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1" name="Rectangle 20"/>
            <p:cNvSpPr/>
            <p:nvPr/>
          </p:nvSpPr>
          <p:spPr bwMode="auto">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pic>
        <p:nvPicPr>
          <p:cNvPr id="1331687089" name=""/>
          <p:cNvPicPr>
            <a:picLocks noChangeAspect="1"/>
          </p:cNvPicPr>
          <p:nvPr/>
        </p:nvPicPr>
        <p:blipFill>
          <a:blip r:embed="rId3"/>
          <a:stretch/>
        </p:blipFill>
        <p:spPr bwMode="auto">
          <a:xfrm flipH="0" flipV="0">
            <a:off x="314417" y="1782981"/>
            <a:ext cx="7047596" cy="326157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35</a:t>
            </a:fld>
            <a:endParaRPr lang="en-US"/>
          </a:p>
        </p:txBody>
      </p:sp>
      <p:pic>
        <p:nvPicPr>
          <p:cNvPr id="6" name="Content Placeholder 5"/>
          <p:cNvPicPr>
            <a:picLocks noChangeAspect="1" noGrp="1"/>
          </p:cNvPicPr>
          <p:nvPr>
            <p:ph idx="4294967295"/>
          </p:nvPr>
        </p:nvPicPr>
        <p:blipFill>
          <a:blip r:embed="rId4"/>
          <a:stretch/>
        </p:blipFill>
        <p:spPr bwMode="auto">
          <a:xfrm>
            <a:off x="770011" y="1308538"/>
            <a:ext cx="10515600" cy="4717035"/>
          </a:xfrm>
          <a:prstGeom prst="rect">
            <a:avLst/>
          </a:prstGeom>
        </p:spPr>
      </p:pic>
      <p:sp>
        <p:nvSpPr>
          <p:cNvPr id="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All launch sites global map markers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36</a:t>
            </a:fld>
            <a:endParaRPr lang="en-US"/>
          </a:p>
        </p:txBody>
      </p:sp>
      <p:pic>
        <p:nvPicPr>
          <p:cNvPr id="4" name="Content Placeholder 3"/>
          <p:cNvPicPr>
            <a:picLocks noChangeAspect="1" noGrp="1"/>
          </p:cNvPicPr>
          <p:nvPr>
            <p:ph idx="4294967295"/>
          </p:nvPr>
        </p:nvPicPr>
        <p:blipFill>
          <a:blip r:embed="rId4"/>
          <a:stretch/>
        </p:blipFill>
        <p:spPr bwMode="auto">
          <a:xfrm>
            <a:off x="770011" y="1253472"/>
            <a:ext cx="10687962" cy="4772101"/>
          </a:xfrm>
          <a:prstGeom prst="rect">
            <a:avLst/>
          </a:prstGeom>
        </p:spPr>
      </p:pic>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Markers showing launch sites with color labels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37</a:t>
            </a:fld>
            <a:endParaRPr lang="en-US"/>
          </a:p>
        </p:txBody>
      </p:sp>
      <p:pic>
        <p:nvPicPr>
          <p:cNvPr id="4" name="Content Placeholder 3"/>
          <p:cNvPicPr>
            <a:picLocks noChangeAspect="1" noGrp="1"/>
          </p:cNvPicPr>
          <p:nvPr>
            <p:ph idx="4294967295"/>
          </p:nvPr>
        </p:nvPicPr>
        <p:blipFill>
          <a:blip r:embed="rId3"/>
          <a:stretch/>
        </p:blipFill>
        <p:spPr bwMode="auto">
          <a:xfrm>
            <a:off x="770010" y="1362318"/>
            <a:ext cx="10092431" cy="5064893"/>
          </a:xfrm>
          <a:prstGeom prst="rect">
            <a:avLst/>
          </a:prstGeom>
        </p:spPr>
      </p:pic>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distance to landmarks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8714772" y="6226392"/>
            <a:ext cx="2743200" cy="401638"/>
          </a:xfrm>
        </p:spPr>
        <p:txBody>
          <a:bodyPr/>
          <a:lstStyle/>
          <a:p>
            <a:pPr>
              <a:defRPr/>
            </a:pPr>
            <a:fld id="{5075537C-CA84-1446-933C-8E9D027F9201}" type="slidenum">
              <a:rPr lang="en-US"/>
              <a:t>39</a:t>
            </a:fld>
            <a:endParaRPr lang="en-US"/>
          </a:p>
        </p:txBody>
      </p:sp>
      <p:sp>
        <p:nvSpPr>
          <p:cNvPr id="8" name="Title 1"/>
          <p:cNvSpPr txBox="1"/>
          <p:nvPr/>
        </p:nvSpPr>
        <p:spPr bwMode="auto">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Pie chart showing the success percentage achieved by each launch site</a:t>
            </a:r>
            <a:endParaRPr/>
          </a:p>
        </p:txBody>
      </p:sp>
      <p:pic>
        <p:nvPicPr>
          <p:cNvPr id="1051027277" name=""/>
          <p:cNvPicPr>
            <a:picLocks noChangeAspect="1"/>
          </p:cNvPicPr>
          <p:nvPr/>
        </p:nvPicPr>
        <p:blipFill>
          <a:blip r:embed="rId4"/>
          <a:stretch/>
        </p:blipFill>
        <p:spPr bwMode="auto">
          <a:xfrm flipH="0" flipV="0">
            <a:off x="243976" y="1573353"/>
            <a:ext cx="11567669" cy="346657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40</a:t>
            </a:fld>
            <a:endParaRPr lang="en-US" sz="1200">
              <a:solidFill>
                <a:schemeClr val="tx1">
                  <a:tint val="75000"/>
                </a:schemeClr>
              </a:solidFill>
              <a:latin typeface="+mn-lt"/>
            </a:endParaRPr>
          </a:p>
        </p:txBody>
      </p:sp>
      <p:sp>
        <p:nvSpPr>
          <p:cNvPr id="26" name="Title 1"/>
          <p:cNvSpPr txBox="1"/>
          <p:nvPr/>
        </p:nvSpPr>
        <p:spPr bwMode="auto">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Pie chart showing the Launch site with the highest launch success ratio</a:t>
            </a:r>
            <a:endParaRPr/>
          </a:p>
          <a:p>
            <a:pPr>
              <a:defRPr/>
            </a:pPr>
            <a:endParaRPr lang="en-US">
              <a:solidFill>
                <a:srgbClr val="0B49CB"/>
              </a:solidFill>
              <a:latin typeface="Abadi"/>
            </a:endParaRPr>
          </a:p>
        </p:txBody>
      </p:sp>
      <p:pic>
        <p:nvPicPr>
          <p:cNvPr id="1626204194" name=""/>
          <p:cNvPicPr>
            <a:picLocks noChangeAspect="1"/>
          </p:cNvPicPr>
          <p:nvPr/>
        </p:nvPicPr>
        <p:blipFill>
          <a:blip r:embed="rId3"/>
          <a:stretch/>
        </p:blipFill>
        <p:spPr bwMode="auto">
          <a:xfrm flipH="0" flipV="0">
            <a:off x="377284" y="1636176"/>
            <a:ext cx="11111168" cy="332976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4</a:t>
            </a:fld>
            <a:endParaRPr lang="en-US"/>
          </a:p>
        </p:txBody>
      </p:sp>
      <p:sp>
        <p:nvSpPr>
          <p:cNvPr id="19" name="Title 1"/>
          <p:cNvSpPr txBox="1"/>
          <p:nvPr/>
        </p:nvSpPr>
        <p:spPr bwMode="auto">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Introduction</a:t>
            </a:r>
            <a:endParaRPr lang="en-US">
              <a:solidFill>
                <a:srgbClr val="0B49CB"/>
              </a:solidFill>
            </a:endParaRPr>
          </a:p>
        </p:txBody>
      </p:sp>
      <p:sp>
        <p:nvSpPr>
          <p:cNvPr id="5" name="Content Placeholder 2"/>
          <p:cNvSpPr txBox="1"/>
          <p:nvPr/>
        </p:nvSpPr>
        <p:spPr bwMode="auto">
          <a:xfrm>
            <a:off x="828068" y="1530575"/>
            <a:ext cx="9766360" cy="4494997"/>
          </a:xfrm>
          <a:prstGeom prst="rect">
            <a:avLst/>
          </a:prstGeom>
        </p:spPr>
        <p:txBody>
          <a:bodyPr vert="horz" lIns="91440" tIns="45720" rIns="91440" bIns="45720" rtlCol="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spcBef>
                <a:spcPts val="1400"/>
              </a:spcBef>
              <a:defRPr/>
            </a:pPr>
            <a:r>
              <a:rPr lang="en-US" sz="2200">
                <a:solidFill>
                  <a:schemeClr val="accent3">
                    <a:lumMod val="25000"/>
                  </a:schemeClr>
                </a:solidFill>
                <a:latin typeface="Abadi"/>
              </a:rPr>
              <a:t>Project background and context</a:t>
            </a:r>
            <a:endParaRPr/>
          </a:p>
          <a:p>
            <a:pPr marL="457200" lvl="1" indent="0" algn="just">
              <a:spcBef>
                <a:spcPts val="1400"/>
              </a:spcBef>
              <a:buNone/>
              <a:defRPr/>
            </a:pPr>
            <a:r>
              <a:rPr lang="en-US" sz="1800">
                <a:solidFill>
                  <a:schemeClr val="accent3">
                    <a:lumMod val="25000"/>
                  </a:schemeClr>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a:p>
          <a:p>
            <a:pPr>
              <a:spcBef>
                <a:spcPts val="1400"/>
              </a:spcBef>
              <a:defRPr/>
            </a:pPr>
            <a:r>
              <a:rPr lang="en-US" sz="2200">
                <a:solidFill>
                  <a:schemeClr val="accent3">
                    <a:lumMod val="25000"/>
                  </a:schemeClr>
                </a:solidFill>
                <a:latin typeface="Abadi"/>
              </a:rPr>
              <a:t>Problems you want to find answers</a:t>
            </a:r>
            <a:endParaRPr/>
          </a:p>
          <a:p>
            <a:pPr lvl="1">
              <a:spcBef>
                <a:spcPts val="1400"/>
              </a:spcBef>
              <a:buFontTx/>
              <a:buChar char="-"/>
              <a:defRPr/>
            </a:pPr>
            <a:r>
              <a:rPr lang="en-US" sz="1800">
                <a:solidFill>
                  <a:schemeClr val="accent3">
                    <a:lumMod val="25000"/>
                  </a:schemeClr>
                </a:solidFill>
                <a:latin typeface="Abadi"/>
              </a:rPr>
              <a:t>What factors determine if the rocket will land successfully?</a:t>
            </a:r>
            <a:endParaRPr/>
          </a:p>
          <a:p>
            <a:pPr lvl="1">
              <a:spcBef>
                <a:spcPts val="1400"/>
              </a:spcBef>
              <a:buFontTx/>
              <a:buChar char="-"/>
              <a:defRPr/>
            </a:pPr>
            <a:r>
              <a:rPr lang="en-US" sz="1800">
                <a:solidFill>
                  <a:schemeClr val="accent3">
                    <a:lumMod val="25000"/>
                  </a:schemeClr>
                </a:solidFill>
                <a:latin typeface="Abadi"/>
              </a:rPr>
              <a:t>The interaction amongst various features that determine the success rate of a successful landing.</a:t>
            </a:r>
            <a:endParaRPr/>
          </a:p>
          <a:p>
            <a:pPr lvl="1">
              <a:spcBef>
                <a:spcPts val="1400"/>
              </a:spcBef>
              <a:buFontTx/>
              <a:buChar char="-"/>
              <a:defRPr/>
            </a:pPr>
            <a:r>
              <a:rPr lang="en-US" sz="1800">
                <a:solidFill>
                  <a:schemeClr val="accent3">
                    <a:lumMod val="25000"/>
                  </a:schemeClr>
                </a:solidFill>
                <a:latin typeface="Abadi"/>
              </a:rPr>
              <a:t>What operating conditions needs to be in place to ensure a successful landing program.</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p:nvSpPr>
          <p:cNvPr id="12" name="Title 1"/>
          <p:cNvSpPr txBox="1"/>
          <p:nvPr/>
        </p:nvSpPr>
        <p:spPr bwMode="auto">
          <a:xfrm>
            <a:off x="838198" y="291090"/>
            <a:ext cx="10515599" cy="932688"/>
          </a:xfrm>
          <a:prstGeom prst="rect">
            <a:avLst/>
          </a:prstGeom>
        </p:spPr>
        <p:txBody>
          <a:bodyPr vert="horz" lIns="91440" tIns="45720" rIns="91440" bIns="45720" rtlCol="0" anchor="b">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2500">
                <a:solidFill>
                  <a:srgbClr val="0B49CB"/>
                </a:solidFill>
                <a:latin typeface="Abadi"/>
                <a:ea typeface="+mj-ea"/>
                <a:cs typeface="+mj-cs"/>
              </a:rPr>
              <a:t>Scatter plot of Payload vs Launch Outcome for all sites, with different payload selected in the range slider</a:t>
            </a:r>
            <a:endParaRPr/>
          </a:p>
        </p:txBody>
      </p:sp>
      <p:sp>
        <p:nvSpPr>
          <p:cNvPr id="17" name="Rectangle 16"/>
          <p:cNvSpPr>
            <a:spLocks noAdjustHandles="1" noChangeArrowheads="1" noChangeAspect="1" noChangeShapeType="1" noEditPoints="1" noGrp="1" noMove="1" noResize="1" noRot="1" noTextEdit="1"/>
          </p:cNvSpPr>
          <p:nvPr/>
        </p:nvSpPr>
        <p:spPr bwMode="auto">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pic>
        <p:nvPicPr>
          <p:cNvPr id="4" name="Content Placeholder 3" descr="Graphical user interface, application&#10;&#10;Description automatically generated"/>
          <p:cNvPicPr>
            <a:picLocks noChangeAspect="1" noGrp="1"/>
          </p:cNvPicPr>
          <p:nvPr>
            <p:ph idx="4294967295"/>
          </p:nvPr>
        </p:nvPicPr>
        <p:blipFill>
          <a:blip r:embed="rId3"/>
          <a:stretch/>
        </p:blipFill>
        <p:spPr bwMode="auto">
          <a:xfrm>
            <a:off x="838200" y="2191367"/>
            <a:ext cx="10515599" cy="3785614"/>
          </a:xfrm>
          <a:prstGeom prst="rect">
            <a:avLst/>
          </a:prstGeom>
        </p:spPr>
      </p:pic>
      <p:sp>
        <p:nvSpPr>
          <p:cNvPr id="3" name="Slide Number Placeholder 2"/>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t>41</a:t>
            </a:fld>
            <a:endParaRPr lang="en-US" sz="1200">
              <a:solidFill>
                <a:schemeClr val="tx1">
                  <a:tint val="75000"/>
                </a:schemeClr>
              </a:solidFill>
              <a:latin typeface="+mn-lt"/>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4" name="Rectangle 13"/>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16" name="Rectangle 15"/>
          <p:cNvSpPr>
            <a:spLocks noAdjustHandles="1" noChangeArrowheads="1" noChangeAspect="1" noChangeShapeType="1" noEditPoints="1" noGrp="1" noMove="1" noResize="1" noRot="1" noTextEdit="1"/>
          </p:cNvSpPr>
          <p:nvPr/>
        </p:nvSpPr>
        <p:spPr bwMode="auto">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sp>
        <p:nvSpPr>
          <p:cNvPr id="9" name="Title 1"/>
          <p:cNvSpPr txBox="1"/>
          <p:nvPr/>
        </p:nvSpPr>
        <p:spPr bwMode="auto">
          <a:xfrm>
            <a:off x="1046746" y="586822"/>
            <a:ext cx="3560252" cy="1645920"/>
          </a:xfrm>
          <a:prstGeom prst="rect">
            <a:avLst/>
          </a:prstGeom>
        </p:spPr>
        <p:txBody>
          <a:bodyPr vert="horz" lIns="91440" tIns="45720" rIns="91440" bIns="45720" rtlCol="0" anchor="ctr">
            <a:normAutofit/>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spcAft>
                <a:spcPts val="600"/>
              </a:spcAft>
              <a:defRPr/>
            </a:pPr>
            <a:r>
              <a:rPr lang="en-US" sz="3700">
                <a:solidFill>
                  <a:srgbClr val="0B49CB"/>
                </a:solidFill>
                <a:latin typeface="Abadi"/>
                <a:ea typeface="+mj-ea"/>
                <a:cs typeface="+mj-cs"/>
              </a:rPr>
              <a:t>Classification Accuracy</a:t>
            </a:r>
            <a:endParaRPr/>
          </a:p>
        </p:txBody>
      </p:sp>
      <p:sp>
        <p:nvSpPr>
          <p:cNvPr id="18" name="Rectangle 17"/>
          <p:cNvSpPr>
            <a:spLocks noAdjustHandles="1" noChangeArrowheads="1" noChangeAspect="1" noChangeShapeType="1" noEditPoints="1" noGrp="1" noMove="1" noResize="1" noRot="1" noTextEdit="1"/>
          </p:cNvSpPr>
          <p:nvPr/>
        </p:nvSpPr>
        <p:spPr bwMode="auto">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20" name="Rectangle 19"/>
          <p:cNvSpPr>
            <a:spLocks noAdjustHandles="1" noChangeArrowheads="1" noChangeAspect="1" noChangeShapeType="1" noEditPoints="1" noGrp="1" noMove="1" noResize="1" noRot="1" noTextEdit="1"/>
          </p:cNvSpPr>
          <p:nvPr/>
        </p:nvSpPr>
        <p:spPr bwMode="auto">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5" name="Content Placeholder 4"/>
          <p:cNvSpPr>
            <a:spLocks noGrp="1"/>
          </p:cNvSpPr>
          <p:nvPr>
            <p:ph type="body" sz="half" idx="4294967295"/>
          </p:nvPr>
        </p:nvSpPr>
        <p:spPr bwMode="auto">
          <a:xfrm>
            <a:off x="5351164" y="586822"/>
            <a:ext cx="6002636" cy="1645920"/>
          </a:xfrm>
          <a:prstGeom prst="rect">
            <a:avLst/>
          </a:prstGeom>
        </p:spPr>
        <p:txBody>
          <a:bodyPr vert="horz" lIns="91440" tIns="45720" rIns="91440" bIns="45720" rtlCol="0" anchor="ctr">
            <a:normAutofit/>
          </a:bodyPr>
          <a:lstStyle/>
          <a:p>
            <a:pPr>
              <a:spcBef>
                <a:spcPts val="1400"/>
              </a:spcBef>
              <a:defRPr/>
            </a:pPr>
            <a:r>
              <a:rPr lang="en-US" sz="2200">
                <a:latin typeface="Abadi"/>
              </a:rPr>
              <a:t>The decision tree classifier is the model with the highest classification accuracy</a:t>
            </a:r>
            <a:endParaRPr/>
          </a:p>
          <a:p>
            <a:pPr>
              <a:spcBef>
                <a:spcPts val="1400"/>
              </a:spcBef>
              <a:defRPr/>
            </a:pPr>
            <a:endParaRPr lang="en-US" sz="1800"/>
          </a:p>
        </p:txBody>
      </p:sp>
      <p:sp>
        <p:nvSpPr>
          <p:cNvPr id="4" name="Slide Number Placeholder 3"/>
          <p:cNvSpPr>
            <a:spLocks noGrp="1"/>
          </p:cNvSpPr>
          <p:nvPr>
            <p:ph type="sldNum" sz="quarter" idx="12"/>
          </p:nvPr>
        </p:nvSpPr>
        <p:spPr bwMode="auto">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mn-lt"/>
              </a:rPr>
              <a:t>43</a:t>
            </a:fld>
            <a:endParaRPr lang="en-US" sz="1200">
              <a:solidFill>
                <a:schemeClr val="tx1">
                  <a:lumMod val="50000"/>
                  <a:lumOff val="50000"/>
                </a:schemeClr>
              </a:solidFill>
              <a:latin typeface="+mn-lt"/>
            </a:endParaRPr>
          </a:p>
        </p:txBody>
      </p:sp>
      <p:pic>
        <p:nvPicPr>
          <p:cNvPr id="732184299" name=""/>
          <p:cNvPicPr>
            <a:picLocks noChangeAspect="1"/>
          </p:cNvPicPr>
          <p:nvPr/>
        </p:nvPicPr>
        <p:blipFill>
          <a:blip r:embed="rId3"/>
          <a:stretch/>
        </p:blipFill>
        <p:spPr bwMode="auto">
          <a:xfrm>
            <a:off x="1347064" y="3086100"/>
            <a:ext cx="9582149" cy="30861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44</a:t>
            </a:fld>
            <a:endParaRPr lang="en-US"/>
          </a:p>
        </p:txBody>
      </p:sp>
      <p:sp>
        <p:nvSpPr>
          <p:cNvPr id="5" name="Content Placeholder 4"/>
          <p:cNvSpPr>
            <a:spLocks noGrp="1"/>
          </p:cNvSpPr>
          <p:nvPr>
            <p:ph type="body" sz="half" idx="4294967295"/>
          </p:nvPr>
        </p:nvSpPr>
        <p:spPr bwMode="auto">
          <a:xfrm>
            <a:off x="770011" y="2057400"/>
            <a:ext cx="5791562" cy="381158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Confusion Matrix</a:t>
            </a:r>
            <a:endParaRPr lang="en-US">
              <a:solidFill>
                <a:srgbClr val="0B49CB"/>
              </a:solidFill>
            </a:endParaRPr>
          </a:p>
        </p:txBody>
      </p:sp>
      <p:pic>
        <p:nvPicPr>
          <p:cNvPr id="548790999" name=""/>
          <p:cNvPicPr>
            <a:picLocks noChangeAspect="1"/>
          </p:cNvPicPr>
          <p:nvPr/>
        </p:nvPicPr>
        <p:blipFill>
          <a:blip r:embed="rId4"/>
          <a:stretch/>
        </p:blipFill>
        <p:spPr bwMode="auto">
          <a:xfrm>
            <a:off x="6685994" y="1535112"/>
            <a:ext cx="5048249" cy="43338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45</a:t>
            </a:fld>
            <a:endParaRPr lang="en-US"/>
          </a:p>
        </p:txBody>
      </p:sp>
      <p:sp>
        <p:nvSpPr>
          <p:cNvPr id="5" name="Content Placeholder 3"/>
          <p:cNvSpPr>
            <a:spLocks noGrp="1"/>
          </p:cNvSpPr>
          <p:nvPr>
            <p:ph sz="half" idx="4294967295"/>
          </p:nvPr>
        </p:nvSpPr>
        <p:spPr bwMode="auto">
          <a:xfrm>
            <a:off x="770011" y="1507254"/>
            <a:ext cx="10515600" cy="4518320"/>
          </a:xfrm>
          <a:prstGeom prst="rect">
            <a:avLst/>
          </a:prstGeom>
        </p:spPr>
        <p:txBody>
          <a:bodyPr>
            <a:normAutofit/>
          </a:bodyPr>
          <a:lstStyle/>
          <a:p>
            <a:pPr marL="0" indent="0">
              <a:lnSpc>
                <a:spcPct val="100000"/>
              </a:lnSpc>
              <a:spcBef>
                <a:spcPts val="1400"/>
              </a:spcBef>
              <a:buNone/>
              <a:defRPr/>
            </a:pPr>
            <a:r>
              <a:rPr lang="en-US" sz="2200">
                <a:solidFill>
                  <a:schemeClr val="accent3">
                    <a:lumMod val="25000"/>
                  </a:schemeClr>
                </a:solidFill>
                <a:latin typeface="Abadi"/>
              </a:rPr>
              <a:t>We can conclude that:</a:t>
            </a:r>
            <a:endParaRPr/>
          </a:p>
          <a:p>
            <a:pPr>
              <a:lnSpc>
                <a:spcPct val="100000"/>
              </a:lnSpc>
              <a:spcBef>
                <a:spcPts val="1400"/>
              </a:spcBef>
              <a:defRPr/>
            </a:pPr>
            <a:r>
              <a:rPr lang="en-US" sz="2200">
                <a:solidFill>
                  <a:schemeClr val="accent3">
                    <a:lumMod val="25000"/>
                  </a:schemeClr>
                </a:solidFill>
                <a:latin typeface="Abadi"/>
              </a:rPr>
              <a:t>The larger the flight amount at a launch site, the greater the success rate at a launch site.</a:t>
            </a:r>
            <a:endParaRPr/>
          </a:p>
          <a:p>
            <a:pPr>
              <a:lnSpc>
                <a:spcPct val="100000"/>
              </a:lnSpc>
              <a:spcBef>
                <a:spcPts val="1400"/>
              </a:spcBef>
              <a:defRPr/>
            </a:pPr>
            <a:r>
              <a:rPr lang="en-US" sz="2200">
                <a:latin typeface="Abadi"/>
              </a:rPr>
              <a:t>Launch success rate started to increase in 2013 till 2020.</a:t>
            </a:r>
            <a:endParaRPr/>
          </a:p>
          <a:p>
            <a:pPr>
              <a:lnSpc>
                <a:spcPct val="100000"/>
              </a:lnSpc>
              <a:spcBef>
                <a:spcPts val="1400"/>
              </a:spcBef>
              <a:defRPr/>
            </a:pPr>
            <a:r>
              <a:rPr lang="en-US" sz="2200">
                <a:solidFill>
                  <a:schemeClr val="accent3">
                    <a:lumMod val="25000"/>
                  </a:schemeClr>
                </a:solidFill>
                <a:latin typeface="Abadi"/>
              </a:rPr>
              <a:t>Orbits </a:t>
            </a:r>
            <a:r>
              <a:rPr lang="en-US" sz="2200">
                <a:latin typeface="Abadi"/>
              </a:rPr>
              <a:t>ES-L1, GEO, HEO, SSO, VLEO had the most success rate.</a:t>
            </a: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KSC LC-39A had the most successful launches of any sites.</a:t>
            </a:r>
            <a:endParaRPr/>
          </a:p>
          <a:p>
            <a:pPr>
              <a:lnSpc>
                <a:spcPct val="100000"/>
              </a:lnSpc>
              <a:spcBef>
                <a:spcPts val="1400"/>
              </a:spcBef>
              <a:defRPr/>
            </a:pPr>
            <a:r>
              <a:rPr lang="en-US" sz="2200">
                <a:solidFill>
                  <a:schemeClr val="accent3">
                    <a:lumMod val="25000"/>
                  </a:schemeClr>
                </a:solidFill>
                <a:latin typeface="Abadi"/>
              </a:rPr>
              <a:t>The Decision tree classifier is the best machine learning algorithm for this task.</a:t>
            </a:r>
            <a:endParaRPr/>
          </a:p>
          <a:p>
            <a:pPr>
              <a:lnSpc>
                <a:spcPct val="100000"/>
              </a:lnSpc>
              <a:spcBef>
                <a:spcPts val="1400"/>
              </a:spcBef>
              <a:defRPr/>
            </a:pPr>
            <a:endParaRPr lang="en-US" sz="2200">
              <a:solidFill>
                <a:schemeClr val="accent3">
                  <a:lumMod val="25000"/>
                </a:schemeClr>
              </a:solidFill>
              <a:latin typeface="Abadi"/>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Conclusions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9448799" y="6356350"/>
            <a:ext cx="2743200" cy="365125"/>
          </a:xfrm>
        </p:spPr>
        <p:txBody>
          <a:bodyPr/>
          <a:lstStyle/>
          <a:p>
            <a:pPr>
              <a:defRPr/>
            </a:pPr>
            <a:fld id="{5075537C-CA84-1446-933C-8E9D027F9201}" type="slidenum">
              <a:rPr lang="en-US"/>
              <a:t>5</a:t>
            </a:fld>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6</a:t>
            </a:fld>
            <a:endParaRPr lang="en-US"/>
          </a:p>
        </p:txBody>
      </p:sp>
      <p:sp>
        <p:nvSpPr>
          <p:cNvPr id="7" name="Content Placeholder 2"/>
          <p:cNvSpPr txBox="1"/>
          <p:nvPr/>
        </p:nvSpPr>
        <p:spPr bwMode="auto">
          <a:xfrm>
            <a:off x="770011" y="1580808"/>
            <a:ext cx="10104817" cy="5211877"/>
          </a:xfrm>
          <a:prstGeom prst="rect">
            <a:avLst/>
          </a:prstGeom>
        </p:spPr>
        <p:txBody>
          <a:bodyPr vertOverflow="overflow" horzOverflow="overflow" vert="horz" wrap="square" lIns="91440" tIns="45720" rIns="91440" bIns="45720" numCol="1" spcCol="0" rtlCol="0" fromWordArt="0" anchor="t" anchorCtr="0" forceAA="0" upright="0" compatLnSpc="0">
            <a:normAutofit fontScale="25000" lnSpcReduction="15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nSpc>
                <a:spcPct val="120000"/>
              </a:lnSpc>
              <a:spcBef>
                <a:spcPts val="1400"/>
              </a:spcBef>
              <a:buNone/>
              <a:defRPr/>
            </a:pPr>
            <a:r>
              <a:rPr lang="en-US" sz="8800">
                <a:solidFill>
                  <a:srgbClr val="0B49CB"/>
                </a:solidFill>
                <a:latin typeface="Abadi"/>
              </a:rPr>
              <a:t>Executive Summary</a:t>
            </a:r>
            <a:endParaRPr/>
          </a:p>
          <a:p>
            <a:pPr>
              <a:lnSpc>
                <a:spcPct val="120000"/>
              </a:lnSpc>
              <a:spcBef>
                <a:spcPts val="1400"/>
              </a:spcBef>
              <a:defRPr/>
            </a:pPr>
            <a:r>
              <a:rPr lang="en-US" sz="8800">
                <a:solidFill>
                  <a:schemeClr val="accent3">
                    <a:lumMod val="25000"/>
                  </a:schemeClr>
                </a:solidFill>
                <a:latin typeface="Abadi"/>
              </a:rPr>
              <a:t>Data collection methodology:</a:t>
            </a:r>
            <a:endParaRPr/>
          </a:p>
          <a:p>
            <a:pPr lvl="1">
              <a:lnSpc>
                <a:spcPct val="120000"/>
              </a:lnSpc>
              <a:spcBef>
                <a:spcPts val="1400"/>
              </a:spcBef>
              <a:defRPr/>
            </a:pPr>
            <a:r>
              <a:rPr lang="en-US" sz="7600">
                <a:solidFill>
                  <a:schemeClr val="bg2">
                    <a:lumMod val="50000"/>
                  </a:schemeClr>
                </a:solidFill>
                <a:latin typeface="Abadi"/>
              </a:rPr>
              <a:t>Data was collected using SpaceX API and web scraping from Wikipedia. </a:t>
            </a:r>
            <a:endParaRPr/>
          </a:p>
          <a:p>
            <a:pPr>
              <a:lnSpc>
                <a:spcPct val="120000"/>
              </a:lnSpc>
              <a:spcBef>
                <a:spcPts val="1400"/>
              </a:spcBef>
              <a:defRPr/>
            </a:pPr>
            <a:r>
              <a:rPr lang="en-US" sz="8800">
                <a:solidFill>
                  <a:schemeClr val="accent3">
                    <a:lumMod val="25000"/>
                  </a:schemeClr>
                </a:solidFill>
                <a:latin typeface="Abadi"/>
              </a:rPr>
              <a:t>Perform data wrangling</a:t>
            </a:r>
            <a:endParaRPr/>
          </a:p>
          <a:p>
            <a:pPr lvl="1">
              <a:lnSpc>
                <a:spcPct val="120000"/>
              </a:lnSpc>
              <a:spcBef>
                <a:spcPts val="1400"/>
              </a:spcBef>
              <a:defRPr/>
            </a:pPr>
            <a:r>
              <a:rPr lang="en-US" sz="7600">
                <a:solidFill>
                  <a:schemeClr val="bg2">
                    <a:lumMod val="50000"/>
                  </a:schemeClr>
                </a:solidFill>
                <a:latin typeface="Abadi"/>
              </a:rPr>
              <a:t>One-hot encoding was applied to categorical features</a:t>
            </a:r>
            <a:endParaRPr/>
          </a:p>
          <a:p>
            <a:pPr>
              <a:lnSpc>
                <a:spcPct val="120000"/>
              </a:lnSpc>
              <a:spcBef>
                <a:spcPts val="1400"/>
              </a:spcBef>
              <a:defRPr/>
            </a:pPr>
            <a:r>
              <a:rPr lang="en-US" sz="8800">
                <a:solidFill>
                  <a:schemeClr val="accent3">
                    <a:lumMod val="25000"/>
                  </a:schemeClr>
                </a:solidFill>
                <a:latin typeface="Abadi"/>
              </a:rPr>
              <a:t>Perform exploratory data analysis (EDA) using visualization and SQL</a:t>
            </a:r>
            <a:endParaRPr/>
          </a:p>
          <a:p>
            <a:pPr>
              <a:lnSpc>
                <a:spcPct val="120000"/>
              </a:lnSpc>
              <a:spcBef>
                <a:spcPts val="1400"/>
              </a:spcBef>
              <a:defRPr/>
            </a:pPr>
            <a:r>
              <a:rPr lang="en-US" sz="8800">
                <a:solidFill>
                  <a:schemeClr val="accent3">
                    <a:lumMod val="25000"/>
                  </a:schemeClr>
                </a:solidFill>
                <a:latin typeface="Abadi"/>
              </a:rPr>
              <a:t>Perform interactive visual analytics using Folium and Plotly Dash</a:t>
            </a:r>
            <a:endParaRPr/>
          </a:p>
          <a:p>
            <a:pPr>
              <a:lnSpc>
                <a:spcPct val="120000"/>
              </a:lnSpc>
              <a:spcBef>
                <a:spcPts val="1400"/>
              </a:spcBef>
              <a:defRPr/>
            </a:pPr>
            <a:r>
              <a:rPr lang="en-US" sz="8800">
                <a:solidFill>
                  <a:schemeClr val="accent3">
                    <a:lumMod val="25000"/>
                  </a:schemeClr>
                </a:solidFill>
                <a:latin typeface="Abadi"/>
              </a:rPr>
              <a:t>Perform predictive analysis using classification models</a:t>
            </a:r>
            <a:endParaRPr/>
          </a:p>
          <a:p>
            <a:pPr lvl="1">
              <a:lnSpc>
                <a:spcPct val="120000"/>
              </a:lnSpc>
              <a:spcBef>
                <a:spcPts val="1400"/>
              </a:spcBef>
              <a:defRPr/>
            </a:pPr>
            <a:r>
              <a:rPr lang="en-US" sz="7600">
                <a:solidFill>
                  <a:schemeClr val="bg2">
                    <a:lumMod val="50000"/>
                  </a:schemeClr>
                </a:solidFill>
                <a:latin typeface="Abadi"/>
              </a:rPr>
              <a:t>Standardize data using StandardScaler and tune models using GridSearchCV</a:t>
            </a:r>
            <a:endParaRPr/>
          </a:p>
          <a:p>
            <a:pPr>
              <a:lnSpc>
                <a:spcPct val="120000"/>
              </a:lnSpc>
              <a:spcBef>
                <a:spcPts val="1400"/>
              </a:spcBef>
              <a:defRPr/>
            </a:pPr>
            <a:endParaRPr lang="en-US" sz="88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1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Methodology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7</a:t>
            </a:fld>
            <a:endParaRPr lang="en-US"/>
          </a:p>
        </p:txBody>
      </p:sp>
      <p:sp>
        <p:nvSpPr>
          <p:cNvPr id="5" name="Content Placeholder 4"/>
          <p:cNvSpPr>
            <a:spLocks noGrp="1"/>
          </p:cNvSpPr>
          <p:nvPr>
            <p:ph idx="4294967295"/>
          </p:nvPr>
        </p:nvSpPr>
        <p:spPr bwMode="auto">
          <a:xfrm>
            <a:off x="770011" y="1403131"/>
            <a:ext cx="10218555" cy="4773832"/>
          </a:xfrm>
          <a:prstGeom prst="rect">
            <a:avLst/>
          </a:prstGeom>
        </p:spPr>
        <p:txBody>
          <a:bodyPr/>
          <a:lstStyle/>
          <a:p>
            <a:pPr algn="just">
              <a:lnSpc>
                <a:spcPct val="100000"/>
              </a:lnSpc>
              <a:spcBef>
                <a:spcPts val="1399"/>
              </a:spcBef>
              <a:defRPr/>
            </a:pPr>
            <a:r>
              <a:rPr lang="en-US" sz="1900" b="0" i="0" u="none" strike="noStrike" cap="none" spc="0">
                <a:solidFill>
                  <a:schemeClr val="accent3">
                    <a:lumMod val="25000"/>
                  </a:schemeClr>
                </a:solidFill>
                <a:latin typeface="Abadi"/>
                <a:ea typeface="Abadi"/>
                <a:cs typeface="Abadi"/>
              </a:rPr>
              <a:t>The data was collected using various methods</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Data collection was done using get request to the SpaceX API.</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Next, we decoded the response content as a Json using .json() function call and turn it into a pandas </a:t>
            </a:r>
            <a:r>
              <a:rPr lang="en-US" sz="1900" b="0" i="0" u="none" strike="noStrike" cap="none" spc="0">
                <a:solidFill>
                  <a:schemeClr val="accent3">
                    <a:lumMod val="25000"/>
                  </a:schemeClr>
                </a:solidFill>
                <a:latin typeface="Abadi"/>
                <a:ea typeface="Abadi"/>
                <a:cs typeface="Abadi"/>
              </a:rPr>
              <a:t>dataframe</a:t>
            </a:r>
            <a:r>
              <a:rPr lang="en-US" sz="1900" b="0" i="0" u="none" strike="noStrike" cap="none" spc="0">
                <a:solidFill>
                  <a:schemeClr val="accent3">
                    <a:lumMod val="25000"/>
                  </a:schemeClr>
                </a:solidFill>
                <a:latin typeface="Abadi"/>
                <a:ea typeface="Abadi"/>
                <a:cs typeface="Abadi"/>
              </a:rPr>
              <a:t> using .</a:t>
            </a:r>
            <a:r>
              <a:rPr lang="en-US" sz="1900" b="0" i="0" u="none" strike="noStrike" cap="none" spc="0">
                <a:solidFill>
                  <a:schemeClr val="accent3">
                    <a:lumMod val="25000"/>
                  </a:schemeClr>
                </a:solidFill>
                <a:latin typeface="Abadi"/>
                <a:ea typeface="Abadi"/>
                <a:cs typeface="Abadi"/>
              </a:rPr>
              <a:t>json_normalize</a:t>
            </a:r>
            <a:r>
              <a:rPr lang="en-US" sz="1900" b="0" i="0" u="none" strike="noStrike" cap="none" spc="0">
                <a:solidFill>
                  <a:schemeClr val="accent3">
                    <a:lumMod val="25000"/>
                  </a:schemeClr>
                </a:solidFill>
                <a:latin typeface="Abadi"/>
                <a:ea typeface="Abadi"/>
                <a:cs typeface="Abadi"/>
              </a:rPr>
              <a:t>().</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We then cleaned the data, checked for missing values and fill in missing values where necessary.</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In addition, we performed web scraping from Wikipedia for Falcon 9 launch records with BeautifulSoup. </a:t>
            </a:r>
            <a:endParaRPr sz="1900"/>
          </a:p>
          <a:p>
            <a:pPr lvl="1" algn="just">
              <a:lnSpc>
                <a:spcPct val="100000"/>
              </a:lnSpc>
              <a:spcBef>
                <a:spcPts val="1399"/>
              </a:spcBef>
              <a:buFontTx/>
              <a:buChar char="-"/>
              <a:defRPr/>
            </a:pPr>
            <a:r>
              <a:rPr lang="en-US" sz="1900" b="0" i="0" u="none" strike="noStrike" cap="none" spc="0">
                <a:solidFill>
                  <a:schemeClr val="accent3">
                    <a:lumMod val="25000"/>
                  </a:schemeClr>
                </a:solidFill>
                <a:latin typeface="Abadi"/>
                <a:ea typeface="Abadi"/>
                <a:cs typeface="Abadi"/>
              </a:rPr>
              <a:t>The objective was to extract the launch records as HTML table, parse the table and convert it to a pandas </a:t>
            </a:r>
            <a:r>
              <a:rPr lang="en-US" sz="1900" b="0" i="0" u="none" strike="noStrike" cap="none" spc="0">
                <a:solidFill>
                  <a:schemeClr val="accent3">
                    <a:lumMod val="25000"/>
                  </a:schemeClr>
                </a:solidFill>
                <a:latin typeface="Abadi"/>
                <a:ea typeface="Abadi"/>
                <a:cs typeface="Abadi"/>
              </a:rPr>
              <a:t>dataframe</a:t>
            </a:r>
            <a:r>
              <a:rPr lang="en-US" sz="1900" b="0" i="0" u="none" strike="noStrike" cap="none" spc="0">
                <a:solidFill>
                  <a:schemeClr val="accent3">
                    <a:lumMod val="25000"/>
                  </a:schemeClr>
                </a:solidFill>
                <a:latin typeface="Abadi"/>
                <a:ea typeface="Abadi"/>
                <a:cs typeface="Abadi"/>
              </a:rPr>
              <a:t> for future analysis.</a:t>
            </a:r>
            <a:endParaRPr sz="1900"/>
          </a:p>
          <a:p>
            <a:pPr lvl="1" algn="just">
              <a:lnSpc>
                <a:spcPct val="100000"/>
              </a:lnSpc>
              <a:spcBef>
                <a:spcPts val="1399"/>
              </a:spcBef>
              <a:buFontTx/>
              <a:buChar char="-"/>
              <a:defRPr/>
            </a:pPr>
            <a:endParaRPr lang="en-US"/>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8</a:t>
            </a:fld>
            <a:endParaRPr lang="en-US"/>
          </a:p>
        </p:txBody>
      </p:sp>
      <p:sp>
        <p:nvSpPr>
          <p:cNvPr id="3" name="Text Placeholder 2"/>
          <p:cNvSpPr>
            <a:spLocks noGrp="1"/>
          </p:cNvSpPr>
          <p:nvPr>
            <p:ph type="body" sz="half" idx="4294967295"/>
          </p:nvPr>
        </p:nvSpPr>
        <p:spPr bwMode="auto">
          <a:xfrm>
            <a:off x="820738" y="1800225"/>
            <a:ext cx="4640263" cy="4225925"/>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lnSpc>
                <a:spcPct val="100000"/>
              </a:lnSpc>
              <a:spcBef>
                <a:spcPts val="1400"/>
              </a:spcBef>
              <a:defRPr/>
            </a:pPr>
            <a:r>
              <a:rPr lang="en-US" sz="2200">
                <a:solidFill>
                  <a:schemeClr val="accent3">
                    <a:lumMod val="25000"/>
                  </a:schemeClr>
                </a:solidFill>
                <a:latin typeface="Abadi"/>
              </a:rPr>
              <a:t>We used the get request on the SpaceX API to collect data, clean the obtained data and performed basic data wrangling and formatting.</a:t>
            </a: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The link to the notebook: </a:t>
            </a:r>
            <a:r>
              <a:rPr lang="en-US" sz="2200" b="0" i="0" u="sng" strike="noStrike" cap="none" spc="0">
                <a:solidFill>
                  <a:srgbClr val="0070C0"/>
                </a:solidFill>
                <a:latin typeface="Abadi"/>
                <a:ea typeface="Abadi"/>
                <a:cs typeface="Abadi"/>
                <a:hlinkClick r:id="rId4" tooltip="https://github.com/KietUwU/Data-Science---Coursera-Capstone/blob/main/Hands-on Lab: Complete the Data Collection API Lab.ipynb"/>
              </a:rPr>
              <a:t>SpaceX API Notebook</a:t>
            </a:r>
            <a:endParaRPr lang="en-US" sz="2200">
              <a:solidFill>
                <a:schemeClr val="accent3">
                  <a:lumMod val="25000"/>
                </a:schemeClr>
              </a:solidFill>
              <a:latin typeface="Abadi"/>
            </a:endParaRPr>
          </a:p>
          <a:p>
            <a:pPr>
              <a:defRPr/>
            </a:pPr>
            <a:endParaRPr lang="en-US"/>
          </a:p>
          <a:p>
            <a:pPr>
              <a:defRPr/>
            </a:pPr>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SpaceX API</a:t>
            </a:r>
            <a:endParaRPr/>
          </a:p>
        </p:txBody>
      </p:sp>
      <p:pic>
        <p:nvPicPr>
          <p:cNvPr id="9" name="Picture 8"/>
          <p:cNvPicPr>
            <a:picLocks noChangeAspect="1"/>
          </p:cNvPicPr>
          <p:nvPr/>
        </p:nvPicPr>
        <p:blipFill>
          <a:blip r:embed="rId5"/>
          <a:stretch/>
        </p:blipFill>
        <p:spPr bwMode="auto">
          <a:xfrm>
            <a:off x="6518511" y="1499088"/>
            <a:ext cx="4861273" cy="452706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10</a:t>
            </a:fld>
            <a:endParaRPr lang="en-US"/>
          </a:p>
        </p:txBody>
      </p:sp>
      <p:sp>
        <p:nvSpPr>
          <p:cNvPr id="5" name="Content Placeholder 4"/>
          <p:cNvSpPr>
            <a:spLocks noGrp="1"/>
          </p:cNvSpPr>
          <p:nvPr>
            <p:ph idx="4294967295"/>
          </p:nvPr>
        </p:nvSpPr>
        <p:spPr bwMode="auto">
          <a:xfrm flipH="0" flipV="0">
            <a:off x="6027811" y="1486342"/>
            <a:ext cx="5430159" cy="5060938"/>
          </a:xfrm>
          <a:prstGeom prst="rect">
            <a:avLst/>
          </a:prstGeom>
        </p:spPr>
        <p:txBody>
          <a:bodyPr/>
          <a:lstStyle/>
          <a:p>
            <a:pPr>
              <a:defRPr/>
            </a:pPr>
            <a:r>
              <a:rPr lang="en-US" sz="2200">
                <a:solidFill>
                  <a:schemeClr val="accent3">
                    <a:lumMod val="25000"/>
                  </a:schemeClr>
                </a:solidFill>
                <a:latin typeface="Abadi"/>
              </a:rPr>
              <a:t>Perform exploratory data analysis and determined the training labels.</a:t>
            </a:r>
            <a:endParaRPr/>
          </a:p>
          <a:p>
            <a:pPr>
              <a:defRPr/>
            </a:pPr>
            <a:r>
              <a:rPr lang="en-US" sz="2200">
                <a:solidFill>
                  <a:schemeClr val="accent3">
                    <a:lumMod val="25000"/>
                  </a:schemeClr>
                </a:solidFill>
                <a:latin typeface="Abadi"/>
              </a:rPr>
              <a:t>Calculate the number of launches at each site, and the number and occurrence of each orbits</a:t>
            </a:r>
            <a:endParaRPr/>
          </a:p>
          <a:p>
            <a:pPr>
              <a:defRPr/>
            </a:pPr>
            <a:r>
              <a:rPr lang="en-US" sz="2200">
                <a:solidFill>
                  <a:schemeClr val="accent3">
                    <a:lumMod val="25000"/>
                  </a:schemeClr>
                </a:solidFill>
                <a:latin typeface="Abadi"/>
              </a:rPr>
              <a:t>Create landing outcome label from outcome column and exported the results to .csv file.</a:t>
            </a:r>
            <a:endParaRPr/>
          </a:p>
          <a:p>
            <a:pPr>
              <a:lnSpc>
                <a:spcPct val="100000"/>
              </a:lnSpc>
              <a:spcBef>
                <a:spcPts val="1400"/>
              </a:spcBef>
              <a:defRPr/>
            </a:pPr>
            <a:r>
              <a:rPr lang="en-US" sz="2200">
                <a:solidFill>
                  <a:schemeClr val="accent3">
                    <a:lumMod val="25000"/>
                  </a:schemeClr>
                </a:solidFill>
                <a:latin typeface="Abadi"/>
              </a:rPr>
              <a:t>The link to the notebook: </a:t>
            </a:r>
            <a:r>
              <a:rPr lang="en-US" sz="2200" b="0" i="0" u="sng" strike="noStrike" cap="none" spc="0">
                <a:solidFill>
                  <a:srgbClr val="0070C0"/>
                </a:solidFill>
                <a:latin typeface="Abadi"/>
                <a:ea typeface="Abadi"/>
                <a:cs typeface="Abadi"/>
                <a:hlinkClick r:id="rId4" tooltip="https://github.com/KietUwU/Data-Science---Coursera-Capstone/blob/main/Hands-on Lab%3A Data Wrangling.ipynb"/>
              </a:rPr>
              <a:t>Data Wrangling Notebook</a:t>
            </a:r>
            <a:endParaRPr lang="en-US"/>
          </a:p>
          <a:p>
            <a:pPr>
              <a:defRPr/>
            </a:pPr>
            <a:endParaRPr lang="en-US"/>
          </a:p>
          <a:p>
            <a:pPr>
              <a:defRPr/>
            </a:pPr>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Wrangling</a:t>
            </a:r>
            <a:endParaRPr/>
          </a:p>
        </p:txBody>
      </p:sp>
      <p:sp>
        <p:nvSpPr>
          <p:cNvPr id="6" name="Content Placeholder 4"/>
          <p:cNvSpPr txBox="1"/>
          <p:nvPr/>
        </p:nvSpPr>
        <p:spPr bwMode="auto">
          <a:xfrm>
            <a:off x="838200" y="1486343"/>
            <a:ext cx="5257800" cy="4740049"/>
          </a:xfrm>
          <a:prstGeom prst="rect">
            <a:avLst/>
          </a:prstGeom>
        </p:spPr>
        <p:txBody>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defRPr/>
            </a:pPr>
            <a:endParaRPr lang="en-US"/>
          </a:p>
          <a:p>
            <a:pPr>
              <a:defRPr/>
            </a:pPr>
            <a:endParaRPr lang="en-US"/>
          </a:p>
          <a:p>
            <a:pPr>
              <a:defRPr/>
            </a:pPr>
            <a:endParaRPr lang="en-US"/>
          </a:p>
        </p:txBody>
      </p:sp>
      <p:pic>
        <p:nvPicPr>
          <p:cNvPr id="3" name="Picture 2"/>
          <p:cNvPicPr>
            <a:picLocks noChangeAspect="1"/>
          </p:cNvPicPr>
          <p:nvPr/>
        </p:nvPicPr>
        <p:blipFill>
          <a:blip r:embed="rId5"/>
          <a:stretch/>
        </p:blipFill>
        <p:spPr bwMode="auto">
          <a:xfrm>
            <a:off x="838201" y="1488855"/>
            <a:ext cx="5017252" cy="398652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ONLYOFFICE/7.5.1.23</Application>
  <DocSecurity>0</DocSecurity>
  <PresentationFormat>Widescreen</PresentationFormat>
  <Paragraphs>0</Paragraphs>
  <Slides>45</Slides>
  <Notes>45</Notes>
  <HiddenSlides>0</HiddenSlides>
  <MMClips>2</MMClips>
  <ScaleCrop>0</ScaleCrop>
  <HeadingPairs>
    <vt:vector size="4" baseType="variant">
      <vt:variant>
        <vt:lpstr>Theme</vt:lpstr>
      </vt:variant>
      <vt:variant>
        <vt:i4>1</vt:i4>
      </vt:variant>
      <vt:variant>
        <vt:lpstr>Slide Titles</vt:lpstr>
      </vt:variant>
      <vt:variant>
        <vt:i4>45</vt:i4>
      </vt:variant>
    </vt:vector>
  </HeadingPairs>
  <TitlesOfParts>
    <vt:vector size="46"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dc:identifier/>
  <dc:language/>
  <cp:lastModifiedBy/>
  <cp:revision>200</cp:revision>
  <dcterms:created xsi:type="dcterms:W3CDTF">2021-04-29T18:58:34Z</dcterms:created>
  <dcterms:modified xsi:type="dcterms:W3CDTF">2023-12-11T16:30:07Z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